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66"/>
  </p:notesMasterIdLst>
  <p:sldIdLst>
    <p:sldId id="449" r:id="rId5"/>
    <p:sldId id="316" r:id="rId6"/>
    <p:sldId id="317" r:id="rId7"/>
    <p:sldId id="494" r:id="rId8"/>
    <p:sldId id="488" r:id="rId9"/>
    <p:sldId id="491" r:id="rId10"/>
    <p:sldId id="492" r:id="rId11"/>
    <p:sldId id="464" r:id="rId12"/>
    <p:sldId id="482" r:id="rId13"/>
    <p:sldId id="483" r:id="rId14"/>
    <p:sldId id="493" r:id="rId15"/>
    <p:sldId id="465" r:id="rId16"/>
    <p:sldId id="495" r:id="rId17"/>
    <p:sldId id="466" r:id="rId18"/>
    <p:sldId id="467" r:id="rId19"/>
    <p:sldId id="521" r:id="rId20"/>
    <p:sldId id="469" r:id="rId21"/>
    <p:sldId id="470" r:id="rId22"/>
    <p:sldId id="499" r:id="rId23"/>
    <p:sldId id="500" r:id="rId24"/>
    <p:sldId id="501" r:id="rId25"/>
    <p:sldId id="497" r:id="rId26"/>
    <p:sldId id="496" r:id="rId27"/>
    <p:sldId id="502" r:id="rId28"/>
    <p:sldId id="503" r:id="rId29"/>
    <p:sldId id="504" r:id="rId30"/>
    <p:sldId id="505" r:id="rId31"/>
    <p:sldId id="506" r:id="rId32"/>
    <p:sldId id="498" r:id="rId33"/>
    <p:sldId id="507" r:id="rId34"/>
    <p:sldId id="509" r:id="rId35"/>
    <p:sldId id="510" r:id="rId36"/>
    <p:sldId id="511" r:id="rId37"/>
    <p:sldId id="512" r:id="rId38"/>
    <p:sldId id="513" r:id="rId39"/>
    <p:sldId id="522" r:id="rId40"/>
    <p:sldId id="514" r:id="rId41"/>
    <p:sldId id="517" r:id="rId42"/>
    <p:sldId id="515" r:id="rId43"/>
    <p:sldId id="518" r:id="rId44"/>
    <p:sldId id="519" r:id="rId45"/>
    <p:sldId id="520" r:id="rId46"/>
    <p:sldId id="549" r:id="rId47"/>
    <p:sldId id="561" r:id="rId48"/>
    <p:sldId id="562" r:id="rId49"/>
    <p:sldId id="546" r:id="rId50"/>
    <p:sldId id="560" r:id="rId51"/>
    <p:sldId id="547" r:id="rId52"/>
    <p:sldId id="550" r:id="rId53"/>
    <p:sldId id="529" r:id="rId54"/>
    <p:sldId id="530" r:id="rId55"/>
    <p:sldId id="559" r:id="rId56"/>
    <p:sldId id="533" r:id="rId57"/>
    <p:sldId id="531" r:id="rId58"/>
    <p:sldId id="557" r:id="rId59"/>
    <p:sldId id="540" r:id="rId60"/>
    <p:sldId id="532" r:id="rId61"/>
    <p:sldId id="551" r:id="rId62"/>
    <p:sldId id="541" r:id="rId63"/>
    <p:sldId id="474" r:id="rId64"/>
    <p:sldId id="475"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CFE"/>
    <a:srgbClr val="E7FAFD"/>
    <a:srgbClr val="9FFFDF"/>
    <a:srgbClr val="66FFCC"/>
    <a:srgbClr val="663300"/>
    <a:srgbClr val="85FFD6"/>
    <a:srgbClr val="53FFC6"/>
    <a:srgbClr val="2750AB"/>
    <a:srgbClr val="002C78"/>
    <a:srgbClr val="214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79" autoAdjust="0"/>
    <p:restoredTop sz="95545" autoAdjust="0"/>
  </p:normalViewPr>
  <p:slideViewPr>
    <p:cSldViewPr>
      <p:cViewPr>
        <p:scale>
          <a:sx n="97" d="100"/>
          <a:sy n="97" d="100"/>
        </p:scale>
        <p:origin x="376" y="144"/>
      </p:cViewPr>
      <p:guideLst>
        <p:guide orient="horz" pos="4269"/>
        <p:guide pos="340"/>
        <p:guide pos="1927"/>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6/8/16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dirty="0"/>
          </a:p>
        </p:txBody>
      </p:sp>
    </p:spTree>
    <p:extLst>
      <p:ext uri="{BB962C8B-B14F-4D97-AF65-F5344CB8AC3E}">
        <p14:creationId xmlns:p14="http://schemas.microsoft.com/office/powerpoint/2010/main" val="27559203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dirty="0"/>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12</a:t>
            </a:fld>
            <a:endParaRPr lang="en-US" dirty="0"/>
          </a:p>
        </p:txBody>
      </p:sp>
    </p:spTree>
    <p:extLst>
      <p:ext uri="{BB962C8B-B14F-4D97-AF65-F5344CB8AC3E}">
        <p14:creationId xmlns:p14="http://schemas.microsoft.com/office/powerpoint/2010/main" val="312129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600" dirty="0"/>
              <a:t>http://professorweb.ru/my/html/html5/level1/1_1.php</a:t>
            </a:r>
          </a:p>
          <a:p>
            <a:endParaRPr lang="en-US" sz="1600" dirty="0"/>
          </a:p>
          <a:p>
            <a:r>
              <a:rPr lang="ru-RU" sz="1600" kern="1200" baseline="30000" dirty="0">
                <a:solidFill>
                  <a:schemeClr val="tx1"/>
                </a:solidFill>
                <a:latin typeface="+mn-lt"/>
                <a:ea typeface="+mn-ea"/>
                <a:cs typeface="+mn-cs"/>
              </a:rPr>
              <a:t>Версии HTMLRFC 1866 — HTML 2.0, — 22.09.1995г.; HTML 3.2 — 14.01.1997г.;HTML 4.0 — 18.12.1997г.;HTML 4.01 — 24.12.1999г.;ISO/IEC 15445:2000 (ISO HTML, основан на HTML 4.01 </a:t>
            </a:r>
            <a:r>
              <a:rPr lang="ru-RU" sz="1600" kern="1200" baseline="30000" dirty="0" err="1">
                <a:solidFill>
                  <a:schemeClr val="tx1"/>
                </a:solidFill>
                <a:latin typeface="+mn-lt"/>
                <a:ea typeface="+mn-ea"/>
                <a:cs typeface="+mn-cs"/>
              </a:rPr>
              <a:t>Strict</a:t>
            </a:r>
            <a:r>
              <a:rPr lang="ru-RU" sz="1600" kern="1200" baseline="30000" dirty="0">
                <a:solidFill>
                  <a:schemeClr val="tx1"/>
                </a:solidFill>
                <a:latin typeface="+mn-lt"/>
                <a:ea typeface="+mn-ea"/>
                <a:cs typeface="+mn-cs"/>
              </a:rPr>
              <a:t>) — 15.05.2000г.; HTML 5 — с 2004 г. в </a:t>
            </a:r>
            <a:r>
              <a:rPr lang="ru-RU" sz="1600" kern="1200" baseline="30000" dirty="0" err="1">
                <a:solidFill>
                  <a:schemeClr val="tx1"/>
                </a:solidFill>
                <a:latin typeface="+mn-lt"/>
                <a:ea typeface="+mn-ea"/>
                <a:cs typeface="+mn-cs"/>
              </a:rPr>
              <a:t>разработке.Официальнои</a:t>
            </a:r>
            <a:r>
              <a:rPr lang="ru-RU" sz="1600" kern="1200" baseline="30000" dirty="0">
                <a:solidFill>
                  <a:schemeClr val="tx1"/>
                </a:solidFill>
                <a:latin typeface="+mn-lt"/>
                <a:ea typeface="+mn-ea"/>
                <a:cs typeface="+mn-cs"/>
              </a:rPr>
              <a:t>̆ спецификации HTML 1.0 не существует. До 1995г. существовало множество неофициальных стандартов HTML. Чтобы стандартная версия отличалась от них, </a:t>
            </a:r>
            <a:r>
              <a:rPr lang="ru-RU" sz="1600" kern="1200" baseline="30000" dirty="0" err="1">
                <a:solidFill>
                  <a:schemeClr val="tx1"/>
                </a:solidFill>
                <a:latin typeface="+mn-lt"/>
                <a:ea typeface="+mn-ea"/>
                <a:cs typeface="+mn-cs"/>
              </a:rPr>
              <a:t>еи</a:t>
            </a:r>
            <a:r>
              <a:rPr lang="ru-RU" sz="1600" kern="1200" baseline="30000" dirty="0">
                <a:solidFill>
                  <a:schemeClr val="tx1"/>
                </a:solidFill>
                <a:latin typeface="+mn-lt"/>
                <a:ea typeface="+mn-ea"/>
                <a:cs typeface="+mn-cs"/>
              </a:rPr>
              <a:t>̆ сразу присвоили </a:t>
            </a:r>
            <a:r>
              <a:rPr lang="ru-RU" sz="1600" kern="1200" baseline="30000" dirty="0" err="1">
                <a:solidFill>
                  <a:schemeClr val="tx1"/>
                </a:solidFill>
                <a:latin typeface="+mn-lt"/>
                <a:ea typeface="+mn-ea"/>
                <a:cs typeface="+mn-cs"/>
              </a:rPr>
              <a:t>второи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номер.Версия</a:t>
            </a:r>
            <a:r>
              <a:rPr lang="ru-RU" sz="1600" kern="1200" baseline="30000" dirty="0">
                <a:solidFill>
                  <a:schemeClr val="tx1"/>
                </a:solidFill>
                <a:latin typeface="+mn-lt"/>
                <a:ea typeface="+mn-ea"/>
                <a:cs typeface="+mn-cs"/>
              </a:rPr>
              <a:t> 3.1 официально никогда не предлагалась, и </a:t>
            </a:r>
            <a:r>
              <a:rPr lang="ru-RU" sz="1600" kern="1200" baseline="30000" dirty="0" err="1">
                <a:solidFill>
                  <a:schemeClr val="tx1"/>
                </a:solidFill>
                <a:latin typeface="+mn-lt"/>
                <a:ea typeface="+mn-ea"/>
                <a:cs typeface="+mn-cs"/>
              </a:rPr>
              <a:t>следующеи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версиеи</a:t>
            </a:r>
            <a:r>
              <a:rPr lang="ru-RU" sz="1600" kern="1200" baseline="30000" dirty="0">
                <a:solidFill>
                  <a:schemeClr val="tx1"/>
                </a:solidFill>
                <a:latin typeface="+mn-lt"/>
                <a:ea typeface="+mn-ea"/>
                <a:cs typeface="+mn-cs"/>
              </a:rPr>
              <a:t>̆ стандарта HTML стала 3.2.В HTML 4.0 добавлены специфичные элементы, а некоторые теги были отмечены как устаревшие и </a:t>
            </a:r>
            <a:r>
              <a:rPr lang="ru-RU" sz="1600" kern="1200" baseline="30000" dirty="0" err="1">
                <a:solidFill>
                  <a:schemeClr val="tx1"/>
                </a:solidFill>
                <a:latin typeface="+mn-lt"/>
                <a:ea typeface="+mn-ea"/>
                <a:cs typeface="+mn-cs"/>
              </a:rPr>
              <a:t>нерекомендованные</a:t>
            </a:r>
            <a:endParaRPr lang="en-US" sz="1600"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13</a:t>
            </a:fld>
            <a:endParaRPr lang="en-US" dirty="0"/>
          </a:p>
        </p:txBody>
      </p:sp>
    </p:spTree>
    <p:extLst>
      <p:ext uri="{BB962C8B-B14F-4D97-AF65-F5344CB8AC3E}">
        <p14:creationId xmlns:p14="http://schemas.microsoft.com/office/powerpoint/2010/main" val="28884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a:t>
            </a:r>
            <a:r>
              <a:rPr lang="en-US" dirty="0" err="1" smtClean="0"/>
              <a:t>www.tutorialspoint.com</a:t>
            </a:r>
            <a:r>
              <a:rPr lang="en-US" dirty="0" smtClean="0"/>
              <a:t>/http/</a:t>
            </a:r>
            <a:r>
              <a:rPr lang="en-US" dirty="0" err="1" smtClean="0"/>
              <a:t>http_messages.htm</a:t>
            </a:r>
            <a:endParaRPr lang="ru-RU" dirty="0" smtClean="0"/>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14</a:t>
            </a:fld>
            <a:endParaRPr lang="en-US" dirty="0"/>
          </a:p>
        </p:txBody>
      </p:sp>
    </p:spTree>
    <p:extLst>
      <p:ext uri="{BB962C8B-B14F-4D97-AF65-F5344CB8AC3E}">
        <p14:creationId xmlns:p14="http://schemas.microsoft.com/office/powerpoint/2010/main" val="307891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15</a:t>
            </a:fld>
            <a:endParaRPr lang="en-US" dirty="0"/>
          </a:p>
        </p:txBody>
      </p:sp>
    </p:spTree>
    <p:extLst>
      <p:ext uri="{BB962C8B-B14F-4D97-AF65-F5344CB8AC3E}">
        <p14:creationId xmlns:p14="http://schemas.microsoft.com/office/powerpoint/2010/main" val="165876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latin typeface="Calibri" panose="020F0502020204030204" pitchFamily="34" charset="0"/>
              </a:rPr>
              <a:t>Когда в браузере запрашивается </a:t>
            </a:r>
            <a:r>
              <a:rPr lang="ru-RU" dirty="0" err="1" smtClean="0">
                <a:latin typeface="Calibri" panose="020F0502020204030204" pitchFamily="34" charset="0"/>
              </a:rPr>
              <a:t>Web</a:t>
            </a:r>
            <a:r>
              <a:rPr lang="ru-RU" dirty="0" smtClean="0">
                <a:latin typeface="Calibri" panose="020F0502020204030204" pitchFamily="34" charset="0"/>
              </a:rPr>
              <a:t>-страница, то последовательность событий, вызванная таким действием, может рассматриваться как </a:t>
            </a:r>
            <a:r>
              <a:rPr lang="ru-RU" b="1" dirty="0" smtClean="0">
                <a:latin typeface="Calibri" panose="020F0502020204030204" pitchFamily="34" charset="0"/>
              </a:rPr>
              <a:t>транзакция HTTP</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16</a:t>
            </a:fld>
            <a:endParaRPr lang="en-US" dirty="0"/>
          </a:p>
        </p:txBody>
      </p:sp>
    </p:spTree>
    <p:extLst>
      <p:ext uri="{BB962C8B-B14F-4D97-AF65-F5344CB8AC3E}">
        <p14:creationId xmlns:p14="http://schemas.microsoft.com/office/powerpoint/2010/main" val="198294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17</a:t>
            </a:fld>
            <a:endParaRPr lang="en-US" dirty="0"/>
          </a:p>
        </p:txBody>
      </p:sp>
    </p:spTree>
    <p:extLst>
      <p:ext uri="{BB962C8B-B14F-4D97-AF65-F5344CB8AC3E}">
        <p14:creationId xmlns:p14="http://schemas.microsoft.com/office/powerpoint/2010/main" val="2885620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18</a:t>
            </a:fld>
            <a:endParaRPr lang="en-US" dirty="0"/>
          </a:p>
        </p:txBody>
      </p:sp>
    </p:spTree>
    <p:extLst>
      <p:ext uri="{BB962C8B-B14F-4D97-AF65-F5344CB8AC3E}">
        <p14:creationId xmlns:p14="http://schemas.microsoft.com/office/powerpoint/2010/main" val="287926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19</a:t>
            </a:fld>
            <a:endParaRPr lang="en-US" dirty="0"/>
          </a:p>
        </p:txBody>
      </p:sp>
    </p:spTree>
    <p:extLst>
      <p:ext uri="{BB962C8B-B14F-4D97-AF65-F5344CB8AC3E}">
        <p14:creationId xmlns:p14="http://schemas.microsoft.com/office/powerpoint/2010/main" val="298567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20</a:t>
            </a:fld>
            <a:endParaRPr lang="en-US" dirty="0"/>
          </a:p>
        </p:txBody>
      </p:sp>
    </p:spTree>
    <p:extLst>
      <p:ext uri="{BB962C8B-B14F-4D97-AF65-F5344CB8AC3E}">
        <p14:creationId xmlns:p14="http://schemas.microsoft.com/office/powerpoint/2010/main" val="384623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21</a:t>
            </a:fld>
            <a:endParaRPr lang="en-US" dirty="0"/>
          </a:p>
        </p:txBody>
      </p:sp>
    </p:spTree>
    <p:extLst>
      <p:ext uri="{BB962C8B-B14F-4D97-AF65-F5344CB8AC3E}">
        <p14:creationId xmlns:p14="http://schemas.microsoft.com/office/powerpoint/2010/main" val="28181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dirty="0"/>
          </a:p>
        </p:txBody>
      </p:sp>
    </p:spTree>
    <p:extLst>
      <p:ext uri="{BB962C8B-B14F-4D97-AF65-F5344CB8AC3E}">
        <p14:creationId xmlns:p14="http://schemas.microsoft.com/office/powerpoint/2010/main" val="55534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22</a:t>
            </a:fld>
            <a:endParaRPr lang="en-US" dirty="0"/>
          </a:p>
        </p:txBody>
      </p:sp>
    </p:spTree>
    <p:extLst>
      <p:ext uri="{BB962C8B-B14F-4D97-AF65-F5344CB8AC3E}">
        <p14:creationId xmlns:p14="http://schemas.microsoft.com/office/powerpoint/2010/main" val="541111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23</a:t>
            </a:fld>
            <a:endParaRPr lang="en-US" dirty="0"/>
          </a:p>
        </p:txBody>
      </p:sp>
    </p:spTree>
    <p:extLst>
      <p:ext uri="{BB962C8B-B14F-4D97-AF65-F5344CB8AC3E}">
        <p14:creationId xmlns:p14="http://schemas.microsoft.com/office/powerpoint/2010/main" val="167058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24</a:t>
            </a:fld>
            <a:endParaRPr lang="en-US" dirty="0"/>
          </a:p>
        </p:txBody>
      </p:sp>
    </p:spTree>
    <p:extLst>
      <p:ext uri="{BB962C8B-B14F-4D97-AF65-F5344CB8AC3E}">
        <p14:creationId xmlns:p14="http://schemas.microsoft.com/office/powerpoint/2010/main" val="231622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dirty="0"/>
          </a:p>
        </p:txBody>
      </p:sp>
    </p:spTree>
    <p:extLst>
      <p:ext uri="{BB962C8B-B14F-4D97-AF65-F5344CB8AC3E}">
        <p14:creationId xmlns:p14="http://schemas.microsoft.com/office/powerpoint/2010/main" val="409875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26</a:t>
            </a:fld>
            <a:endParaRPr lang="en-US" dirty="0"/>
          </a:p>
        </p:txBody>
      </p:sp>
    </p:spTree>
    <p:extLst>
      <p:ext uri="{BB962C8B-B14F-4D97-AF65-F5344CB8AC3E}">
        <p14:creationId xmlns:p14="http://schemas.microsoft.com/office/powerpoint/2010/main" val="9008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27</a:t>
            </a:fld>
            <a:endParaRPr lang="en-US" dirty="0"/>
          </a:p>
        </p:txBody>
      </p:sp>
    </p:spTree>
    <p:extLst>
      <p:ext uri="{BB962C8B-B14F-4D97-AF65-F5344CB8AC3E}">
        <p14:creationId xmlns:p14="http://schemas.microsoft.com/office/powerpoint/2010/main" val="219972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28</a:t>
            </a:fld>
            <a:endParaRPr lang="en-US" dirty="0"/>
          </a:p>
        </p:txBody>
      </p:sp>
    </p:spTree>
    <p:extLst>
      <p:ext uri="{BB962C8B-B14F-4D97-AF65-F5344CB8AC3E}">
        <p14:creationId xmlns:p14="http://schemas.microsoft.com/office/powerpoint/2010/main" val="274006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29</a:t>
            </a:fld>
            <a:endParaRPr lang="en-US" dirty="0"/>
          </a:p>
        </p:txBody>
      </p:sp>
    </p:spTree>
    <p:extLst>
      <p:ext uri="{BB962C8B-B14F-4D97-AF65-F5344CB8AC3E}">
        <p14:creationId xmlns:p14="http://schemas.microsoft.com/office/powerpoint/2010/main" val="1630998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30</a:t>
            </a:fld>
            <a:endParaRPr lang="en-US" dirty="0"/>
          </a:p>
        </p:txBody>
      </p:sp>
    </p:spTree>
    <p:extLst>
      <p:ext uri="{BB962C8B-B14F-4D97-AF65-F5344CB8AC3E}">
        <p14:creationId xmlns:p14="http://schemas.microsoft.com/office/powerpoint/2010/main" val="42295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=28&amp;id=1726</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=28&amp;id=1777</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code.tutsplus.com</a:t>
            </a:r>
            <a:r>
              <a:rPr lang="en-US" sz="1200" b="0" i="0" u="none" strike="noStrike" kern="1200" baseline="0" dirty="0" smtClean="0">
                <a:solidFill>
                  <a:schemeClr val="tx1"/>
                </a:solidFill>
                <a:latin typeface="+mn-lt"/>
                <a:ea typeface="+mn-ea"/>
                <a:cs typeface="+mn-cs"/>
              </a:rPr>
              <a:t>/tutorials/http-the-protocol-every-web-developer-must-know-part-1--net-31177</a:t>
            </a:r>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31</a:t>
            </a:fld>
            <a:endParaRPr lang="en-US" dirty="0"/>
          </a:p>
        </p:txBody>
      </p:sp>
    </p:spTree>
    <p:extLst>
      <p:ext uri="{BB962C8B-B14F-4D97-AF65-F5344CB8AC3E}">
        <p14:creationId xmlns:p14="http://schemas.microsoft.com/office/powerpoint/2010/main" val="97711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b="1" kern="1200" dirty="0">
                <a:solidFill>
                  <a:schemeClr val="tx1"/>
                </a:solidFill>
                <a:effectLst/>
                <a:latin typeface="+mn-lt"/>
                <a:ea typeface="+mn-ea"/>
                <a:cs typeface="+mn-cs"/>
              </a:rPr>
              <a:t>https://ru.wikipedia.org/wiki/%D0%A1%D0%B0%D0%B9%D1%82</a:t>
            </a:r>
            <a:endParaRPr lang="ru-RU" sz="1100" b="1"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100" dirty="0"/>
              <a:t>Первый[1] в мире сайт info.cern.ch появился 20 декабря 1990 года[2][3][4][уточнить]. Его создатель, Тим </a:t>
            </a:r>
            <a:r>
              <a:rPr lang="ru-RU" sz="1100" dirty="0" err="1"/>
              <a:t>Бернерс</a:t>
            </a:r>
            <a:r>
              <a:rPr lang="ru-RU" sz="1100" dirty="0"/>
              <a:t>-Ли, опубликовал на нём описание новой технологии </a:t>
            </a:r>
            <a:r>
              <a:rPr lang="ru-RU" sz="1100" dirty="0" err="1"/>
              <a:t>World</a:t>
            </a:r>
            <a:r>
              <a:rPr lang="ru-RU" sz="1100" dirty="0"/>
              <a:t> </a:t>
            </a:r>
            <a:r>
              <a:rPr lang="ru-RU" sz="1100" dirty="0" err="1"/>
              <a:t>Wide</a:t>
            </a:r>
            <a:r>
              <a:rPr lang="ru-RU" sz="1100" dirty="0"/>
              <a:t> </a:t>
            </a:r>
            <a:r>
              <a:rPr lang="ru-RU" sz="1100" dirty="0" err="1"/>
              <a:t>Web</a:t>
            </a:r>
            <a:r>
              <a:rPr lang="ru-RU" sz="1100" dirty="0"/>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dirty="0"/>
          </a:p>
        </p:txBody>
      </p:sp>
    </p:spTree>
    <p:extLst>
      <p:ext uri="{BB962C8B-B14F-4D97-AF65-F5344CB8AC3E}">
        <p14:creationId xmlns:p14="http://schemas.microsoft.com/office/powerpoint/2010/main" val="194821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32</a:t>
            </a:fld>
            <a:endParaRPr lang="en-US" dirty="0"/>
          </a:p>
        </p:txBody>
      </p:sp>
    </p:spTree>
    <p:extLst>
      <p:ext uri="{BB962C8B-B14F-4D97-AF65-F5344CB8AC3E}">
        <p14:creationId xmlns:p14="http://schemas.microsoft.com/office/powerpoint/2010/main" val="70165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33</a:t>
            </a:fld>
            <a:endParaRPr lang="en-US" dirty="0"/>
          </a:p>
        </p:txBody>
      </p:sp>
    </p:spTree>
    <p:extLst>
      <p:ext uri="{BB962C8B-B14F-4D97-AF65-F5344CB8AC3E}">
        <p14:creationId xmlns:p14="http://schemas.microsoft.com/office/powerpoint/2010/main" val="2205547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34</a:t>
            </a:fld>
            <a:endParaRPr lang="en-US" dirty="0"/>
          </a:p>
        </p:txBody>
      </p:sp>
    </p:spTree>
    <p:extLst>
      <p:ext uri="{BB962C8B-B14F-4D97-AF65-F5344CB8AC3E}">
        <p14:creationId xmlns:p14="http://schemas.microsoft.com/office/powerpoint/2010/main" val="55437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35</a:t>
            </a:fld>
            <a:endParaRPr lang="en-US" dirty="0"/>
          </a:p>
        </p:txBody>
      </p:sp>
    </p:spTree>
    <p:extLst>
      <p:ext uri="{BB962C8B-B14F-4D97-AF65-F5344CB8AC3E}">
        <p14:creationId xmlns:p14="http://schemas.microsoft.com/office/powerpoint/2010/main" val="548732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36</a:t>
            </a:fld>
            <a:endParaRPr lang="en-US" dirty="0"/>
          </a:p>
        </p:txBody>
      </p:sp>
    </p:spTree>
    <p:extLst>
      <p:ext uri="{BB962C8B-B14F-4D97-AF65-F5344CB8AC3E}">
        <p14:creationId xmlns:p14="http://schemas.microsoft.com/office/powerpoint/2010/main" val="64803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37</a:t>
            </a:fld>
            <a:endParaRPr lang="en-US" dirty="0"/>
          </a:p>
        </p:txBody>
      </p:sp>
    </p:spTree>
    <p:extLst>
      <p:ext uri="{BB962C8B-B14F-4D97-AF65-F5344CB8AC3E}">
        <p14:creationId xmlns:p14="http://schemas.microsoft.com/office/powerpoint/2010/main" val="752392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http://www.di.unisa.it/~ads/corso-security/www/CORSO-9900/http/</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38</a:t>
            </a:fld>
            <a:endParaRPr lang="en-US" dirty="0"/>
          </a:p>
        </p:txBody>
      </p:sp>
    </p:spTree>
    <p:extLst>
      <p:ext uri="{BB962C8B-B14F-4D97-AF65-F5344CB8AC3E}">
        <p14:creationId xmlns:p14="http://schemas.microsoft.com/office/powerpoint/2010/main" val="15632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ru-RU" dirty="0"/>
              <a:t>Обобщенный алгоритм работы через CGI можно представить в следующем виде:</a:t>
            </a:r>
          </a:p>
          <a:p>
            <a:endParaRPr lang="ru-RU" dirty="0"/>
          </a:p>
          <a:p>
            <a:r>
              <a:rPr lang="ru-RU" dirty="0"/>
              <a:t>Клиент запрашивает CGI-приложение по его URI.</a:t>
            </a:r>
          </a:p>
          <a:p>
            <a:r>
              <a:rPr lang="ru-RU" dirty="0"/>
              <a:t>Веб-сервер принимает запрос и устанавливает переменные окружения, через них приложению передаются данные и служебная информация.</a:t>
            </a:r>
          </a:p>
          <a:p>
            <a:r>
              <a:rPr lang="ru-RU" dirty="0"/>
              <a:t>Веб-сервер перенаправляет запросы через стандартный поток ввода (</a:t>
            </a:r>
            <a:r>
              <a:rPr lang="ru-RU" dirty="0" err="1"/>
              <a:t>stdin</a:t>
            </a:r>
            <a:r>
              <a:rPr lang="ru-RU" dirty="0"/>
              <a:t>) на вход вызываемой программы.</a:t>
            </a:r>
          </a:p>
          <a:p>
            <a:r>
              <a:rPr lang="ru-RU" dirty="0"/>
              <a:t>CGI-приложение выполняет все необходимые операции и формирует результаты в виде HTML.</a:t>
            </a:r>
          </a:p>
          <a:p>
            <a:r>
              <a:rPr lang="ru-RU" dirty="0"/>
              <a:t>Сформированный гипертекст возвращается веб-серверу через стандартный поток вывода (</a:t>
            </a:r>
            <a:r>
              <a:rPr lang="ru-RU" dirty="0" err="1"/>
              <a:t>stdout</a:t>
            </a:r>
            <a:r>
              <a:rPr lang="ru-RU" dirty="0"/>
              <a:t>). Сообщения об ошибках передаются через </a:t>
            </a:r>
            <a:r>
              <a:rPr lang="ru-RU" dirty="0" err="1"/>
              <a:t>stderr</a:t>
            </a:r>
            <a:r>
              <a:rPr lang="ru-RU" dirty="0"/>
              <a:t>.</a:t>
            </a:r>
          </a:p>
          <a:p>
            <a:r>
              <a:rPr lang="ru-RU" dirty="0"/>
              <a:t>Веб-сервер передает результаты запроса клиенту.</a:t>
            </a:r>
            <a:endParaRPr lang="en-US" dirty="0"/>
          </a:p>
          <a:p>
            <a:r>
              <a:rPr lang="en-US" dirty="0"/>
              <a:t>http://www.di.unisa.it/~ads/corso-security/www/CORSO-9900/http/</a:t>
            </a:r>
          </a:p>
          <a:p>
            <a:r>
              <a:rPr lang="en-US" dirty="0"/>
              <a:t>http://www.4stud.info/web-programming/cgi.html</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39</a:t>
            </a:fld>
            <a:endParaRPr lang="en-US" dirty="0"/>
          </a:p>
        </p:txBody>
      </p:sp>
    </p:spTree>
    <p:extLst>
      <p:ext uri="{BB962C8B-B14F-4D97-AF65-F5344CB8AC3E}">
        <p14:creationId xmlns:p14="http://schemas.microsoft.com/office/powerpoint/2010/main" val="2722691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dirty="0"/>
          </a:p>
        </p:txBody>
      </p:sp>
    </p:spTree>
    <p:extLst>
      <p:ext uri="{BB962C8B-B14F-4D97-AF65-F5344CB8AC3E}">
        <p14:creationId xmlns:p14="http://schemas.microsoft.com/office/powerpoint/2010/main" val="1269255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41</a:t>
            </a:fld>
            <a:endParaRPr lang="en-US" dirty="0"/>
          </a:p>
        </p:txBody>
      </p:sp>
    </p:spTree>
    <p:extLst>
      <p:ext uri="{BB962C8B-B14F-4D97-AF65-F5344CB8AC3E}">
        <p14:creationId xmlns:p14="http://schemas.microsoft.com/office/powerpoint/2010/main" val="246390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Хранит ресурсы сайта (HTML документы, CSS стили, </a:t>
            </a:r>
            <a:r>
              <a:rPr lang="ru-RU" dirty="0" err="1" smtClean="0">
                <a:solidFill>
                  <a:schemeClr val="bg1"/>
                </a:solidFill>
                <a:latin typeface="Calibri" panose="020F0502020204030204" pitchFamily="34" charset="0"/>
              </a:rPr>
              <a:t>JavaScript</a:t>
            </a:r>
            <a:r>
              <a:rPr lang="ru-RU" dirty="0" smtClean="0">
                <a:solidFill>
                  <a:schemeClr val="bg1"/>
                </a:solidFill>
                <a:latin typeface="Calibri" panose="020F0502020204030204" pitchFamily="34" charset="0"/>
              </a:rPr>
              <a:t> файлы и другое) и доставляет их на устройство конечного пользователя (веб-браузер и т.д.). Обычно подключен к сети Интернет и может быть доступен через, доменное имя, например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a:t>
            </a:r>
            <a:endParaRPr lang="ru-RU" sz="1200" kern="1200" noProof="0" dirty="0" smtClean="0">
              <a:solidFill>
                <a:schemeClr val="bg1"/>
              </a:solidFill>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ПО, контролирующее доступ пользователей к размещенным на сервере файлам (минимум HTTP сервера). HTTP сервер это часть ПО которая понимает </a:t>
            </a:r>
            <a:r>
              <a:rPr lang="ru-RU" dirty="0" err="1" smtClean="0">
                <a:solidFill>
                  <a:schemeClr val="bg1"/>
                </a:solidFill>
                <a:latin typeface="Calibri" panose="020F0502020204030204" pitchFamily="34" charset="0"/>
              </a:rPr>
              <a:t>URL’ы</a:t>
            </a:r>
            <a:r>
              <a:rPr lang="ru-RU" dirty="0" smtClean="0">
                <a:solidFill>
                  <a:schemeClr val="bg1"/>
                </a:solidFill>
                <a:latin typeface="Calibri" panose="020F0502020204030204" pitchFamily="34" charset="0"/>
              </a:rPr>
              <a:t> (веб-адреса) и HTTP (протокол который использует браузер для просмотра веб-станиц).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r>
              <a:rPr lang="en-US" dirty="0" smtClean="0"/>
              <a:t>https://</a:t>
            </a:r>
            <a:r>
              <a:rPr lang="en-US" dirty="0" err="1" smtClean="0"/>
              <a:t>developer.mozilla.org</a:t>
            </a:r>
            <a:r>
              <a:rPr lang="en-US" dirty="0" smtClean="0"/>
              <a:t>/</a:t>
            </a:r>
            <a:r>
              <a:rPr lang="en-US" dirty="0" err="1" smtClean="0"/>
              <a:t>ru</a:t>
            </a:r>
            <a:r>
              <a:rPr lang="en-US" dirty="0" smtClean="0"/>
              <a:t>/docs/Learn/%D0%A7%D1%82%D0%BE_%D1%82%D0%B0%D0%BA%D0%BE%D0%B5_%D0%B2%D0%B5%D0%B1_%D1%81%D0%B5%D1%80%D0%B2%D0%B5%D1%80</a:t>
            </a:r>
          </a:p>
          <a:p>
            <a:r>
              <a:rPr lang="ru-RU" dirty="0" smtClean="0"/>
              <a:t>Веб-сервер — это сетевое приложение, обслуживающее HTTP-запросы от клиентов, обычно веб-браузеров. Веб-сервер принимает запросы и возвращает ответы, обычно вместе с HTML-страницей, изображением, файлом, медиа-потоком или другими данными. Веб-серверы — основа Всемирной паутины. С расширением спектра сетевых сервисов веб-серверы все чаще используются в качестве шлюзов для серверов приложений или сами представляют такие функции (например, </a:t>
            </a:r>
            <a:r>
              <a:rPr lang="ru-RU" dirty="0" err="1" smtClean="0"/>
              <a:t>Apache</a:t>
            </a:r>
            <a:r>
              <a:rPr lang="ru-RU" dirty="0" smtClean="0"/>
              <a:t> </a:t>
            </a:r>
            <a:r>
              <a:rPr lang="ru-RU" dirty="0" err="1" smtClean="0"/>
              <a:t>Tomcat</a:t>
            </a:r>
            <a:r>
              <a:rPr lang="ru-RU" dirty="0" smtClean="0"/>
              <a: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a:t>
            </a:fld>
            <a:endParaRPr lang="en-US" dirty="0"/>
          </a:p>
        </p:txBody>
      </p:sp>
    </p:spTree>
    <p:extLst>
      <p:ext uri="{BB962C8B-B14F-4D97-AF65-F5344CB8AC3E}">
        <p14:creationId xmlns:p14="http://schemas.microsoft.com/office/powerpoint/2010/main" val="260401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42</a:t>
            </a:fld>
            <a:endParaRPr lang="en-US" dirty="0"/>
          </a:p>
        </p:txBody>
      </p:sp>
    </p:spTree>
    <p:extLst>
      <p:ext uri="{BB962C8B-B14F-4D97-AF65-F5344CB8AC3E}">
        <p14:creationId xmlns:p14="http://schemas.microsoft.com/office/powerpoint/2010/main" val="82313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http://sonyks2007.blogspot.com.by/2015/11/</a:t>
            </a:r>
            <a:r>
              <a:rPr lang="en-US" dirty="0" err="1" smtClean="0"/>
              <a:t>aspnet.html</a:t>
            </a:r>
            <a:endParaRPr lang="ru-RU" dirty="0" smtClean="0"/>
          </a:p>
          <a:p>
            <a:r>
              <a:rPr lang="en-US" dirty="0" smtClean="0"/>
              <a:t>https://</a:t>
            </a:r>
            <a:r>
              <a:rPr lang="en-US" dirty="0" err="1" smtClean="0"/>
              <a:t>geektimes.ru</a:t>
            </a:r>
            <a:r>
              <a:rPr lang="en-US" dirty="0" smtClean="0"/>
              <a:t>/post/62694/</a:t>
            </a:r>
            <a:endParaRPr lang="ru-RU" dirty="0" smtClean="0"/>
          </a:p>
          <a:p>
            <a:r>
              <a:rPr lang="en-US" dirty="0" smtClean="0"/>
              <a:t>http://</a:t>
            </a:r>
            <a:r>
              <a:rPr lang="en-US" dirty="0" err="1" smtClean="0"/>
              <a:t>www.cyberguru.ru</a:t>
            </a:r>
            <a:r>
              <a:rPr lang="en-US" dirty="0" smtClean="0"/>
              <a:t>/</a:t>
            </a:r>
            <a:r>
              <a:rPr lang="en-US" dirty="0" err="1" smtClean="0"/>
              <a:t>microsoft</a:t>
            </a:r>
            <a:r>
              <a:rPr lang="en-US" dirty="0" smtClean="0"/>
              <a:t>-net/asp-net/</a:t>
            </a:r>
            <a:r>
              <a:rPr lang="en-US" dirty="0" err="1" smtClean="0"/>
              <a:t>aspnet</a:t>
            </a:r>
            <a:r>
              <a:rPr lang="en-US" dirty="0" smtClean="0"/>
              <a:t>-request-</a:t>
            </a:r>
            <a:r>
              <a:rPr lang="en-US" dirty="0" err="1" smtClean="0"/>
              <a:t>architecture.html</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43</a:t>
            </a:fld>
            <a:endParaRPr lang="en-US" dirty="0"/>
          </a:p>
        </p:txBody>
      </p:sp>
    </p:spTree>
    <p:extLst>
      <p:ext uri="{BB962C8B-B14F-4D97-AF65-F5344CB8AC3E}">
        <p14:creationId xmlns:p14="http://schemas.microsoft.com/office/powerpoint/2010/main" val="1024875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www.codeproject.com</a:t>
            </a:r>
            <a:r>
              <a:rPr lang="en-US" dirty="0" smtClean="0"/>
              <a:t>/Articles/73728/ASP-NET-Application-and-Page-Life-Cycle</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57</a:t>
            </a:fld>
            <a:endParaRPr lang="en-US" dirty="0"/>
          </a:p>
        </p:txBody>
      </p:sp>
    </p:spTree>
    <p:extLst>
      <p:ext uri="{BB962C8B-B14F-4D97-AF65-F5344CB8AC3E}">
        <p14:creationId xmlns:p14="http://schemas.microsoft.com/office/powerpoint/2010/main" val="116423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59</a:t>
            </a:fld>
            <a:endParaRPr lang="en-US" dirty="0"/>
          </a:p>
        </p:txBody>
      </p:sp>
    </p:spTree>
    <p:extLst>
      <p:ext uri="{BB962C8B-B14F-4D97-AF65-F5344CB8AC3E}">
        <p14:creationId xmlns:p14="http://schemas.microsoft.com/office/powerpoint/2010/main" val="478307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http://www.4stud.info/web-programming/</a:t>
            </a: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60</a:t>
            </a:fld>
            <a:endParaRPr lang="en-US" dirty="0"/>
          </a:p>
        </p:txBody>
      </p:sp>
    </p:spTree>
    <p:extLst>
      <p:ext uri="{BB962C8B-B14F-4D97-AF65-F5344CB8AC3E}">
        <p14:creationId xmlns:p14="http://schemas.microsoft.com/office/powerpoint/2010/main" val="216349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7</a:t>
            </a:fld>
            <a:endParaRPr lang="en-US" dirty="0"/>
          </a:p>
        </p:txBody>
      </p:sp>
    </p:spTree>
    <p:extLst>
      <p:ext uri="{BB962C8B-B14F-4D97-AF65-F5344CB8AC3E}">
        <p14:creationId xmlns:p14="http://schemas.microsoft.com/office/powerpoint/2010/main" val="370282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8</a:t>
            </a:fld>
            <a:endParaRPr lang="en-US" dirty="0"/>
          </a:p>
        </p:txBody>
      </p:sp>
    </p:spTree>
    <p:extLst>
      <p:ext uri="{BB962C8B-B14F-4D97-AF65-F5344CB8AC3E}">
        <p14:creationId xmlns:p14="http://schemas.microsoft.com/office/powerpoint/2010/main" val="279263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a:t>
            </a:fld>
            <a:endParaRPr lang="en-US" dirty="0"/>
          </a:p>
        </p:txBody>
      </p:sp>
    </p:spTree>
    <p:extLst>
      <p:ext uri="{BB962C8B-B14F-4D97-AF65-F5344CB8AC3E}">
        <p14:creationId xmlns:p14="http://schemas.microsoft.com/office/powerpoint/2010/main" val="102509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10</a:t>
            </a:fld>
            <a:endParaRPr lang="en-US" dirty="0"/>
          </a:p>
        </p:txBody>
      </p:sp>
    </p:spTree>
    <p:extLst>
      <p:ext uri="{BB962C8B-B14F-4D97-AF65-F5344CB8AC3E}">
        <p14:creationId xmlns:p14="http://schemas.microsoft.com/office/powerpoint/2010/main" val="37231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p>
          <a:p>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Документы, представленные в виде гипертекста называются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-страницами. Несколько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 объединенных </a:t>
            </a:r>
            <a:r>
              <a:rPr lang="ru-RU" dirty="0" err="1">
                <a:solidFill>
                  <a:schemeClr val="bg1"/>
                </a:solidFill>
                <a:latin typeface="Calibri" panose="020F0502020204030204" pitchFamily="34" charset="0"/>
              </a:rPr>
              <a:t>общеи</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тематикои</a:t>
            </a:r>
            <a:r>
              <a:rPr lang="ru-RU" dirty="0">
                <a:solidFill>
                  <a:schemeClr val="bg1"/>
                </a:solidFill>
                <a:latin typeface="Calibri" panose="020F0502020204030204" pitchFamily="34" charset="0"/>
              </a:rPr>
              <a:t>̆, оформлением, связанных гипертекстовыми ссылками и обычно находящихся на одном и том же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-сервере, называются </a:t>
            </a:r>
            <a:r>
              <a:rPr lang="ru-RU" dirty="0" err="1">
                <a:solidFill>
                  <a:schemeClr val="bg1"/>
                </a:solidFill>
                <a:latin typeface="Calibri" panose="020F0502020204030204" pitchFamily="34" charset="0"/>
              </a:rPr>
              <a:t>web-сайтом</a:t>
            </a:r>
            <a:endParaRPr lang="ru-RU" sz="1200" kern="1200" noProof="0" dirty="0">
              <a:solidFill>
                <a:schemeClr val="bg1"/>
              </a:solidFill>
              <a:latin typeface="Calibri" panose="020F0502020204030204" pitchFamily="34" charset="0"/>
            </a:endParaRP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11</a:t>
            </a:fld>
            <a:endParaRPr lang="en-US" dirty="0"/>
          </a:p>
        </p:txBody>
      </p:sp>
    </p:spTree>
    <p:extLst>
      <p:ext uri="{BB962C8B-B14F-4D97-AF65-F5344CB8AC3E}">
        <p14:creationId xmlns:p14="http://schemas.microsoft.com/office/powerpoint/2010/main" val="26071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81"/>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2" y="4453471"/>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9"/>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3" y="735997"/>
            <a:ext cx="1379882" cy="645989"/>
          </a:xfrm>
          <a:prstGeom prst="rect">
            <a:avLst/>
          </a:prstGeom>
        </p:spPr>
      </p:pic>
    </p:spTree>
    <p:extLst>
      <p:ext uri="{BB962C8B-B14F-4D97-AF65-F5344CB8AC3E}">
        <p14:creationId xmlns:p14="http://schemas.microsoft.com/office/powerpoint/2010/main" val="2985991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a:solidFill>
                  <a:schemeClr val="bg1"/>
                </a:solidFill>
                <a:latin typeface="+mj-lt"/>
                <a:cs typeface="Narkisim" panose="020E0502050101010101" pitchFamily="34" charset="-79"/>
              </a:rPr>
              <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1040513982"/>
      </p:ext>
    </p:extLst>
  </p:cSld>
  <p:clrMapOvr>
    <a:masterClrMapping/>
  </p:clrMapOvr>
  <p:transition spd="med"/>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5147311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34319739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7426623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527457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55166004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933936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762000"/>
            <a:ext cx="8610600" cy="5334000"/>
          </a:xfrm>
        </p:spPr>
        <p:txBody>
          <a:bodyPr/>
          <a:lstStyle>
            <a:lvl1pPr>
              <a:buFont typeface="Wingdings" pitchFamily="2" charset="2"/>
              <a:buChar char="§"/>
              <a:defRPr sz="1800">
                <a:latin typeface="Helvetica LT Std"/>
              </a:defRPr>
            </a:lvl1pPr>
            <a:lvl2pPr>
              <a:defRPr sz="1800">
                <a:latin typeface="Helvetica LT Std"/>
              </a:defRPr>
            </a:lvl2pPr>
            <a:lvl3pPr>
              <a:defRPr sz="1600">
                <a:latin typeface="Helvetica LT Std"/>
              </a:defRPr>
            </a:lvl3pPr>
            <a:lvl4pPr>
              <a:defRPr sz="1400">
                <a:latin typeface="Helvetica LT Std"/>
              </a:defRPr>
            </a:lvl4pPr>
            <a:lvl5pPr>
              <a:defRPr sz="1400">
                <a:latin typeface="Helvetica LT St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6945345" y="6496092"/>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
        <p:nvSpPr>
          <p:cNvPr id="5"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9527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1896530562"/>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1180640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83" r:id="rId8"/>
    <p:sldLayoutId id="2147483680" r:id="rId9"/>
    <p:sldLayoutId id="2147483681" r:id="rId10"/>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TR/html5/" TargetMode="External"/><Relationship Id="rId4" Type="http://schemas.openxmlformats.org/officeDocument/2006/relationships/hyperlink" Target="https://html.spec.whatwg.org/"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www.tutorialspoint.com/http/index.htm"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marly.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net.e-publish.ru/p214aa1.html"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marly.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 Id="rId3" Type="http://schemas.openxmlformats.org/officeDocument/2006/relationships/hyperlink" Target="https://msdn.microsoft.com/ru-ru/library/ms178473(v=vs.100).asp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gs.statcounter.com/"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p:txBody>
          <a:bodyPr/>
          <a:lstStyle/>
          <a:p>
            <a:r>
              <a:rPr lang="en-US" sz="4400" dirty="0"/>
              <a:t>World Wide Web (WWW). </a:t>
            </a:r>
            <a:r>
              <a:rPr lang="ru-RU" sz="4400" dirty="0"/>
              <a:t>Основы.</a:t>
            </a:r>
            <a:endParaRPr lang="en-US" dirty="0"/>
          </a:p>
        </p:txBody>
      </p:sp>
      <p:sp>
        <p:nvSpPr>
          <p:cNvPr id="5" name="Текст 4"/>
          <p:cNvSpPr>
            <a:spLocks noGrp="1"/>
          </p:cNvSpPr>
          <p:nvPr>
            <p:ph type="body" sz="quarter" idx="11"/>
          </p:nvPr>
        </p:nvSpPr>
        <p:spPr>
          <a:xfrm>
            <a:off x="296214" y="3561899"/>
            <a:ext cx="2217595" cy="370101"/>
          </a:xfrm>
        </p:spPr>
        <p:txBody>
          <a:bodyPr/>
          <a:lstStyle/>
          <a:p>
            <a:r>
              <a:rPr lang="en-US" dirty="0"/>
              <a:t>.NET &amp; JS Lab</a:t>
            </a:r>
          </a:p>
        </p:txBody>
      </p:sp>
      <p:sp>
        <p:nvSpPr>
          <p:cNvPr id="6" name="Текст 5"/>
          <p:cNvSpPr>
            <a:spLocks noGrp="1"/>
          </p:cNvSpPr>
          <p:nvPr>
            <p:ph type="body" sz="quarter" idx="17"/>
          </p:nvPr>
        </p:nvSpPr>
        <p:spPr/>
        <p:txBody>
          <a:bodyPr/>
          <a:lstStyle/>
          <a:p>
            <a:r>
              <a:rPr lang="en-US" dirty="0" err="1"/>
              <a:t>Anzhelika</a:t>
            </a:r>
            <a:r>
              <a:rPr lang="en-US" dirty="0"/>
              <a:t> KRAVCHUK</a:t>
            </a:r>
          </a:p>
        </p:txBody>
      </p:sp>
    </p:spTree>
    <p:extLst>
      <p:ext uri="{BB962C8B-B14F-4D97-AF65-F5344CB8AC3E}">
        <p14:creationId xmlns:p14="http://schemas.microsoft.com/office/powerpoint/2010/main" val="3876737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8600" y="3200400"/>
            <a:ext cx="8686800" cy="262348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nsolas" panose="020B0609020204030204" pitchFamily="49" charset="0"/>
                <a:cs typeface="Consolas" panose="020B0609020204030204" pitchFamily="49" charset="0"/>
              </a:rPr>
              <a:t>URI = http://handynotes.ru/2009/09/uri-url-urn.html</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URL = http://handynotes.ru</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URN = /2009/09/uri-url-urn.html</a:t>
            </a:r>
          </a:p>
          <a:p>
            <a:endParaRPr lang="en-US" b="1" dirty="0">
              <a:latin typeface="Consolas" panose="020B0609020204030204" pitchFamily="49" charset="0"/>
              <a:cs typeface="Consolas" panose="020B0609020204030204" pitchFamily="49" charset="0"/>
            </a:endParaRPr>
          </a:p>
          <a:p>
            <a:r>
              <a:rPr lang="ru-RU" b="1" dirty="0">
                <a:latin typeface="Consolas" panose="020B0609020204030204" pitchFamily="49" charset="0"/>
                <a:cs typeface="Consolas" panose="020B0609020204030204" pitchFamily="49" charset="0"/>
              </a:rPr>
              <a:t>URI это концепция абстрактного идентификатора, тогда как URL и URN конкретная реализация — адреса и имени</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78825"/>
            <a:ext cx="4572000" cy="2754630"/>
          </a:xfrm>
          <a:prstGeom prst="rect">
            <a:avLst/>
          </a:prstGeom>
        </p:spPr>
      </p:pic>
      <p:sp>
        <p:nvSpPr>
          <p:cNvPr id="10" name="Прямоугольник 9"/>
          <p:cNvSpPr/>
          <p:nvPr/>
        </p:nvSpPr>
        <p:spPr>
          <a:xfrm>
            <a:off x="228600" y="5955030"/>
            <a:ext cx="8686800" cy="369332"/>
          </a:xfrm>
          <a:prstGeom prst="rect">
            <a:avLst/>
          </a:prstGeom>
        </p:spPr>
        <p:txBody>
          <a:bodyPr wrap="square">
            <a:spAutoFit/>
          </a:bodyPr>
          <a:lstStyle/>
          <a:p>
            <a:r>
              <a:rPr lang="en-US" u="sng" dirty="0">
                <a:solidFill>
                  <a:srgbClr val="0000FF"/>
                </a:solidFill>
                <a:latin typeface="Calibri" panose="020F0502020204030204" pitchFamily="34" charset="0"/>
              </a:rPr>
              <a:t>http://www.w3schools.com/tags/ref_urlencode.asp</a:t>
            </a:r>
          </a:p>
        </p:txBody>
      </p:sp>
    </p:spTree>
    <p:extLst>
      <p:ext uri="{BB962C8B-B14F-4D97-AF65-F5344CB8AC3E}">
        <p14:creationId xmlns:p14="http://schemas.microsoft.com/office/powerpoint/2010/main" val="341305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863" y="770468"/>
            <a:ext cx="4851345" cy="3191932"/>
          </a:xfrm>
          <a:prstGeom prst="rect">
            <a:avLst/>
          </a:prstGeom>
        </p:spPr>
      </p:pic>
      <p:sp>
        <p:nvSpPr>
          <p:cNvPr id="8" name="Блок-схема: альтернативный процесс 7"/>
          <p:cNvSpPr/>
          <p:nvPr/>
        </p:nvSpPr>
        <p:spPr>
          <a:xfrm>
            <a:off x="228598" y="3962400"/>
            <a:ext cx="8679873" cy="23167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a:r>
              <a:rPr lang="ru-RU" dirty="0">
                <a:solidFill>
                  <a:schemeClr val="bg1"/>
                </a:solidFill>
                <a:latin typeface="Calibri" panose="020F0502020204030204" pitchFamily="34" charset="0"/>
              </a:rPr>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298076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Язык гипертекстовой разметки </a:t>
            </a:r>
            <a:r>
              <a:rPr lang="en-US" dirty="0"/>
              <a:t>HTML</a:t>
            </a:r>
            <a:endParaRPr lang="ru-RU" dirty="0"/>
          </a:p>
        </p:txBody>
      </p:sp>
      <p:sp>
        <p:nvSpPr>
          <p:cNvPr id="5" name="Скругленный прямоугольник 4"/>
          <p:cNvSpPr/>
          <p:nvPr/>
        </p:nvSpPr>
        <p:spPr>
          <a:xfrm>
            <a:off x="228600" y="838200"/>
            <a:ext cx="8686800" cy="1981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HTML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Markup</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 стандартный язык разметки документов во Всемирной паутине. Большинство веб-страниц созданы при помощи языка HTML. Язык HTML интерпретируется браузером и отображается в виде документа, в удобной для человека форме. HTML является приложением SGML (стандартного обобщённого языка разметки) и соответствует международному стандарту ISO 8879.</a:t>
            </a:r>
          </a:p>
        </p:txBody>
      </p:sp>
      <p:sp>
        <p:nvSpPr>
          <p:cNvPr id="2" name="Прямоугольник 1"/>
          <p:cNvSpPr/>
          <p:nvPr/>
        </p:nvSpPr>
        <p:spPr>
          <a:xfrm>
            <a:off x="220133" y="6019800"/>
            <a:ext cx="3249672" cy="369332"/>
          </a:xfrm>
          <a:prstGeom prst="rect">
            <a:avLst/>
          </a:prstGeom>
        </p:spPr>
        <p:txBody>
          <a:bodyPr wrap="none">
            <a:spAutoFit/>
          </a:bodyPr>
          <a:lstStyle/>
          <a:p>
            <a:r>
              <a:rPr lang="en-US" dirty="0">
                <a:hlinkClick r:id="rId3"/>
              </a:rPr>
              <a:t>https://www.w3.org/TR/html5/</a:t>
            </a:r>
            <a:r>
              <a:rPr lang="en-US" dirty="0"/>
              <a:t> </a:t>
            </a:r>
          </a:p>
        </p:txBody>
      </p:sp>
      <p:sp>
        <p:nvSpPr>
          <p:cNvPr id="3" name="Прямоугольник 2"/>
          <p:cNvSpPr/>
          <p:nvPr/>
        </p:nvSpPr>
        <p:spPr>
          <a:xfrm>
            <a:off x="3469805" y="6019800"/>
            <a:ext cx="3236784" cy="369332"/>
          </a:xfrm>
          <a:prstGeom prst="rect">
            <a:avLst/>
          </a:prstGeom>
        </p:spPr>
        <p:txBody>
          <a:bodyPr wrap="none">
            <a:spAutoFit/>
          </a:bodyPr>
          <a:lstStyle/>
          <a:p>
            <a:r>
              <a:rPr lang="en-US" dirty="0">
                <a:hlinkClick r:id="rId4"/>
              </a:rPr>
              <a:t>https://html.spec.whatwg.org/</a:t>
            </a:r>
            <a:r>
              <a:rPr lang="en-US" dirty="0"/>
              <a:t> </a:t>
            </a:r>
          </a:p>
        </p:txBody>
      </p:sp>
    </p:spTree>
    <p:extLst>
      <p:ext uri="{BB962C8B-B14F-4D97-AF65-F5344CB8AC3E}">
        <p14:creationId xmlns:p14="http://schemas.microsoft.com/office/powerpoint/2010/main" val="225614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4" name="Рисунок 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733" y="914400"/>
            <a:ext cx="8756534" cy="4114800"/>
          </a:xfrm>
          <a:prstGeom prst="rect">
            <a:avLst/>
          </a:prstGeom>
        </p:spPr>
      </p:pic>
    </p:spTree>
    <p:extLst>
      <p:ext uri="{BB962C8B-B14F-4D97-AF65-F5344CB8AC3E}">
        <p14:creationId xmlns:p14="http://schemas.microsoft.com/office/powerpoint/2010/main" val="152690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3245521" y="932188"/>
            <a:ext cx="5672667" cy="306533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Бутане, когда люди знакомятся, они обычно приветствуют друг друга словами «</a:t>
            </a:r>
            <a:r>
              <a:rPr lang="ru-RU" dirty="0" smtClean="0">
                <a:latin typeface="Calibri" panose="020F0502020204030204" pitchFamily="34" charset="0"/>
              </a:rPr>
              <a:t>Твое </a:t>
            </a:r>
            <a:r>
              <a:rPr lang="ru-RU" dirty="0">
                <a:latin typeface="Calibri" panose="020F0502020204030204" pitchFamily="34" charset="0"/>
              </a:rPr>
              <a:t>тело чувствует себя хорошо?». В Японии они могут кланяться, в зависимости от обстановки. В Омане мужчины обычно целуют друг друга в нос, после рукопожатия. В Камбодже и Таиланде они обычно соединяют ладони, как при молитве. Это все протоколы общения, простая последовательность правил, которая имеет значение и готовит обе стороны к обмену информацией.</a:t>
            </a:r>
          </a:p>
        </p:txBody>
      </p:sp>
      <p:pic>
        <p:nvPicPr>
          <p:cNvPr id="2" name="Рисунок 1"/>
          <p:cNvPicPr>
            <a:picLocks noChangeAspect="1"/>
          </p:cNvPicPr>
          <p:nvPr/>
        </p:nvPicPr>
        <p:blipFill>
          <a:blip r:embed="rId3"/>
          <a:stretch>
            <a:fillRect/>
          </a:stretch>
        </p:blipFill>
        <p:spPr>
          <a:xfrm>
            <a:off x="177416" y="981935"/>
            <a:ext cx="2925825" cy="2209800"/>
          </a:xfrm>
          <a:prstGeom prst="rect">
            <a:avLst/>
          </a:prstGeom>
        </p:spPr>
      </p:pic>
      <p:pic>
        <p:nvPicPr>
          <p:cNvPr id="3" name="Рисунок 2"/>
          <p:cNvPicPr>
            <a:picLocks noChangeAspect="1"/>
          </p:cNvPicPr>
          <p:nvPr/>
        </p:nvPicPr>
        <p:blipFill>
          <a:blip r:embed="rId4"/>
          <a:stretch>
            <a:fillRect/>
          </a:stretch>
        </p:blipFill>
        <p:spPr>
          <a:xfrm>
            <a:off x="54415" y="3733800"/>
            <a:ext cx="3171825" cy="2261766"/>
          </a:xfrm>
          <a:prstGeom prst="rect">
            <a:avLst/>
          </a:prstGeom>
        </p:spPr>
      </p:pic>
      <p:sp>
        <p:nvSpPr>
          <p:cNvPr id="8" name="Скругленный прямоугольник 7"/>
          <p:cNvSpPr/>
          <p:nvPr/>
        </p:nvSpPr>
        <p:spPr>
          <a:xfrm>
            <a:off x="3245521" y="4304320"/>
            <a:ext cx="5672667" cy="141067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Protocol</a:t>
            </a:r>
            <a:r>
              <a:rPr lang="ru-RU" dirty="0">
                <a:latin typeface="Calibri" panose="020F0502020204030204" pitchFamily="34" charset="0"/>
              </a:rPr>
              <a:t> или HTTP это эффективный протокол прикладного уровня, который готовит компьютеры к обмену информацией</a:t>
            </a:r>
          </a:p>
        </p:txBody>
      </p:sp>
      <p:sp>
        <p:nvSpPr>
          <p:cNvPr id="6" name="Rectangle 5"/>
          <p:cNvSpPr/>
          <p:nvPr/>
        </p:nvSpPr>
        <p:spPr>
          <a:xfrm>
            <a:off x="3226240" y="5933036"/>
            <a:ext cx="4821560" cy="369332"/>
          </a:xfrm>
          <a:prstGeom prst="rect">
            <a:avLst/>
          </a:prstGeom>
        </p:spPr>
        <p:txBody>
          <a:bodyPr wrap="square">
            <a:spAutoFit/>
          </a:bodyPr>
          <a:lstStyle/>
          <a:p>
            <a:r>
              <a:rPr lang="en-US" dirty="0">
                <a:latin typeface="Calibri" charset="0"/>
                <a:ea typeface="Calibri" charset="0"/>
                <a:cs typeface="Calibri" charset="0"/>
                <a:hlinkClick r:id="rId5"/>
              </a:rPr>
              <a:t>http://</a:t>
            </a:r>
            <a:r>
              <a:rPr lang="en-US" dirty="0" smtClean="0">
                <a:latin typeface="Calibri" charset="0"/>
                <a:ea typeface="Calibri" charset="0"/>
                <a:cs typeface="Calibri" charset="0"/>
                <a:hlinkClick r:id="rId5"/>
              </a:rPr>
              <a:t>www.tutorialspoint.com/http/index.htm</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
        <p:nvSpPr>
          <p:cNvPr id="9" name="Заголовок 3"/>
          <p:cNvSpPr>
            <a:spLocks noGrp="1"/>
          </p:cNvSpPr>
          <p:nvPr>
            <p:ph type="title"/>
          </p:nvPr>
        </p:nvSpPr>
        <p:spPr>
          <a:xfrm>
            <a:off x="0" y="0"/>
            <a:ext cx="9144000" cy="578825"/>
          </a:xfrm>
        </p:spPr>
        <p:txBody>
          <a:bodyPr/>
          <a:lstStyle/>
          <a:p>
            <a:r>
              <a:rPr lang="ru-RU" dirty="0"/>
              <a:t>Протокол </a:t>
            </a:r>
            <a:r>
              <a:rPr lang="en-US" dirty="0"/>
              <a:t>HTTP</a:t>
            </a:r>
            <a:endParaRPr lang="ru-RU" dirty="0"/>
          </a:p>
        </p:txBody>
      </p:sp>
    </p:spTree>
    <p:extLst>
      <p:ext uri="{BB962C8B-B14F-4D97-AF65-F5344CB8AC3E}">
        <p14:creationId xmlns:p14="http://schemas.microsoft.com/office/powerpoint/2010/main" val="6427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Протокол </a:t>
            </a:r>
            <a:r>
              <a:rPr lang="en-US" dirty="0"/>
              <a:t>HTTP</a:t>
            </a:r>
            <a:endParaRPr lang="ru-RU" dirty="0"/>
          </a:p>
        </p:txBody>
      </p:sp>
      <p:sp>
        <p:nvSpPr>
          <p:cNvPr id="5" name="Скругленный прямоугольник 4"/>
          <p:cNvSpPr/>
          <p:nvPr/>
        </p:nvSpPr>
        <p:spPr>
          <a:xfrm>
            <a:off x="2667000" y="578824"/>
            <a:ext cx="6248400" cy="330737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ru-RU" b="1" dirty="0">
                <a:latin typeface="Calibri" panose="020F0502020204030204" pitchFamily="34" charset="0"/>
              </a:rPr>
              <a:t>Цитата из </a:t>
            </a:r>
            <a:r>
              <a:rPr lang="ru-RU" b="1" dirty="0" err="1">
                <a:latin typeface="Calibri" panose="020F0502020204030204" pitchFamily="34" charset="0"/>
              </a:rPr>
              <a:t>википедии</a:t>
            </a:r>
            <a:r>
              <a:rPr lang="ru-RU" b="1" dirty="0">
                <a:latin typeface="Calibri" panose="020F0502020204030204" pitchFamily="34" charset="0"/>
              </a:rPr>
              <a:t>: </a:t>
            </a:r>
            <a:endParaRPr lang="ru-RU" dirty="0">
              <a:latin typeface="Calibri" panose="020F0502020204030204" pitchFamily="34" charset="0"/>
            </a:endParaRPr>
          </a:p>
          <a:p>
            <a:pPr algn="just"/>
            <a:r>
              <a:rPr lang="ru-RU" dirty="0">
                <a:latin typeface="Calibri" panose="020F0502020204030204" pitchFamily="34" charset="0"/>
              </a:rPr>
              <a:t>HTTP (сокр. от английского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Prоtocоl</a:t>
            </a:r>
            <a:r>
              <a:rPr lang="ru-RU" dirty="0">
                <a:latin typeface="Calibri" panose="020F0502020204030204" pitchFamily="34" charset="0"/>
              </a:rPr>
              <a:t> — «протокол передачи гипертекста») — протокол прикладного уровня передачи данных . Основой HTTP протокола является Технология «клиент-сервер», то есть предполагается наличие потребителей (клиентов, пользователей), которые инициируют соединение и посылают запрос, и поставщиков (серверов), которые ожидают соединения клиентов для получения запроса, производят необходимые действия и возвращают обратно сообщение с результатом. </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15270"/>
            <a:ext cx="2863165" cy="1634484"/>
          </a:xfrm>
          <a:prstGeom prst="rect">
            <a:avLst/>
          </a:prstGeom>
        </p:spPr>
      </p:pic>
      <p:sp>
        <p:nvSpPr>
          <p:cNvPr id="6" name="Скругленный прямоугольник 5"/>
          <p:cNvSpPr/>
          <p:nvPr/>
        </p:nvSpPr>
        <p:spPr>
          <a:xfrm>
            <a:off x="228600" y="4038600"/>
            <a:ext cx="8686800" cy="232545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Основным объектом манипуляции в HTTP является ресурс, на который указывает URI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Identifier</a:t>
            </a:r>
            <a:r>
              <a:rPr lang="ru-RU" dirty="0">
                <a:latin typeface="Calibri" panose="020F0502020204030204" pitchFamily="34" charset="0"/>
              </a:rPr>
              <a:t> – уникальный идентификатор ресурса) в запросе клиента. Основными ресурсами являются хранящиеся на сервере файлы, но ими могут быть и другие логические (напр. каталог на сервере) или абстрактные объекты (напр. ISBN). Протокол HTTP позволяет указать способ представления (кодирования) одного и того же ресурса по различным параметрам: </a:t>
            </a:r>
            <a:r>
              <a:rPr lang="ru-RU" dirty="0" err="1">
                <a:latin typeface="Calibri" panose="020F0502020204030204" pitchFamily="34" charset="0"/>
              </a:rPr>
              <a:t>mime</a:t>
            </a:r>
            <a:r>
              <a:rPr lang="ru-RU" dirty="0">
                <a:latin typeface="Calibri" panose="020F0502020204030204" pitchFamily="34" charset="0"/>
              </a:rPr>
              <a:t>-типу, языку и т. д. Благодаря этой возможности клиент и веб-сервер могут обмениваться двоичными данными, хотя данный протокол является текстовым.</a:t>
            </a:r>
          </a:p>
        </p:txBody>
      </p:sp>
    </p:spTree>
    <p:extLst>
      <p:ext uri="{BB962C8B-B14F-4D97-AF65-F5344CB8AC3E}">
        <p14:creationId xmlns:p14="http://schemas.microsoft.com/office/powerpoint/2010/main" val="194145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Helvetica" panose="020B0604020202020204" pitchFamily="34" charset="0"/>
                <a:cs typeface="Helvetica" panose="020B0604020202020204" pitchFamily="34" charset="0"/>
              </a:rPr>
              <a:t>Транзакция</a:t>
            </a:r>
            <a:r>
              <a:rPr lang="en-US" dirty="0" smtClean="0">
                <a:latin typeface="Helvetica" panose="020B0604020202020204" pitchFamily="34" charset="0"/>
                <a:cs typeface="Helvetica" panose="020B0604020202020204" pitchFamily="34" charset="0"/>
              </a:rPr>
              <a:t> HTTP</a:t>
            </a:r>
            <a:endParaRPr lang="en-US" dirty="0"/>
          </a:p>
        </p:txBody>
      </p:sp>
      <p:grpSp>
        <p:nvGrpSpPr>
          <p:cNvPr id="141" name="Group 140"/>
          <p:cNvGrpSpPr/>
          <p:nvPr/>
        </p:nvGrpSpPr>
        <p:grpSpPr>
          <a:xfrm>
            <a:off x="26131" y="381000"/>
            <a:ext cx="8960251" cy="6019799"/>
            <a:chOff x="26131" y="381000"/>
            <a:chExt cx="8960251" cy="6019799"/>
          </a:xfrm>
        </p:grpSpPr>
        <p:grpSp>
          <p:nvGrpSpPr>
            <p:cNvPr id="49" name="Группа 48"/>
            <p:cNvGrpSpPr/>
            <p:nvPr/>
          </p:nvGrpSpPr>
          <p:grpSpPr>
            <a:xfrm>
              <a:off x="58491" y="2454728"/>
              <a:ext cx="2573015" cy="1685298"/>
              <a:chOff x="66675" y="2021774"/>
              <a:chExt cx="3914775" cy="2382450"/>
            </a:xfrm>
          </p:grpSpPr>
          <p:sp>
            <p:nvSpPr>
              <p:cNvPr id="40" name="Прямоугольник с двумя скругленными соседними углами 39"/>
              <p:cNvSpPr/>
              <p:nvPr/>
            </p:nvSpPr>
            <p:spPr>
              <a:xfrm>
                <a:off x="271463" y="2021774"/>
                <a:ext cx="3505200" cy="2247863"/>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1" name="Прямоугольник с двумя скругленными соседними углами 40"/>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Прямоугольник с двумя скругленными соседними углами 42"/>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Овал 43"/>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245950" y="2290948"/>
                <a:ext cx="1633105" cy="2082189"/>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Овал 45"/>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a:off x="3292509" y="3200400"/>
                <a:ext cx="669891" cy="1181643"/>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8" name="Овал 47"/>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64" name="Облако 63"/>
            <p:cNvSpPr/>
            <p:nvPr/>
          </p:nvSpPr>
          <p:spPr>
            <a:xfrm>
              <a:off x="2638049" y="381000"/>
              <a:ext cx="4009560" cy="6019799"/>
            </a:xfrm>
            <a:prstGeom prst="cloud">
              <a:avLst/>
            </a:prstGeom>
            <a:no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2000" dirty="0">
                <a:latin typeface="Segoe Script" panose="020B0504020000000003" pitchFamily="34" charset="0"/>
                <a:ea typeface="Cambria Math" panose="02040503050406030204" pitchFamily="18" charset="0"/>
              </a:endParaRPr>
            </a:p>
          </p:txBody>
        </p:sp>
        <p:sp>
          <p:nvSpPr>
            <p:cNvPr id="3" name="Curved Left Arrow 2"/>
            <p:cNvSpPr/>
            <p:nvPr/>
          </p:nvSpPr>
          <p:spPr>
            <a:xfrm>
              <a:off x="2438400" y="2405743"/>
              <a:ext cx="4305980" cy="1861457"/>
            </a:xfrm>
            <a:prstGeom prst="curvedLeftArrow">
              <a:avLst>
                <a:gd name="adj1" fmla="val 13675"/>
                <a:gd name="adj2" fmla="val 42234"/>
                <a:gd name="adj3" fmla="val 20224"/>
              </a:avLst>
            </a:prstGeom>
            <a:solidFill>
              <a:schemeClr val="bg1">
                <a:lumMod val="7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50" name="TextBox 49"/>
            <p:cNvSpPr txBox="1"/>
            <p:nvPr/>
          </p:nvSpPr>
          <p:spPr>
            <a:xfrm>
              <a:off x="26131" y="1946755"/>
              <a:ext cx="2877711"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a:t>
              </a:r>
              <a:r>
                <a:rPr lang="en-US" sz="1600" b="1" dirty="0" err="1" smtClean="0">
                  <a:solidFill>
                    <a:schemeClr val="accent3">
                      <a:lumMod val="50000"/>
                    </a:schemeClr>
                  </a:solidFill>
                  <a:latin typeface="Consolas" panose="020B0609020204030204" pitchFamily="49" charset="0"/>
                  <a:cs typeface="Consolas" panose="020B0609020204030204" pitchFamily="49" charset="0"/>
                </a:rPr>
                <a:t>xyz.com</a:t>
              </a:r>
              <a:r>
                <a:rPr lang="en-US" sz="1600" b="1" dirty="0" smtClean="0">
                  <a:solidFill>
                    <a:schemeClr val="accent3">
                      <a:lumMod val="50000"/>
                    </a:schemeClr>
                  </a:solidFill>
                  <a:latin typeface="Consolas" panose="020B0609020204030204" pitchFamily="49" charset="0"/>
                  <a:cs typeface="Consolas" panose="020B0609020204030204" pitchFamily="49" charset="0"/>
                </a:rPr>
                <a:t>/</a:t>
              </a:r>
              <a:r>
                <a:rPr lang="en-US" sz="1600" b="1" dirty="0" err="1" smtClean="0">
                  <a:solidFill>
                    <a:schemeClr val="accent3">
                      <a:lumMod val="50000"/>
                    </a:schemeClr>
                  </a:solidFill>
                  <a:latin typeface="Consolas" panose="020B0609020204030204" pitchFamily="49" charset="0"/>
                  <a:cs typeface="Consolas" panose="020B0609020204030204" pitchFamily="49" charset="0"/>
                </a:rPr>
                <a:t>home.html</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1" name="TextBox 50"/>
            <p:cNvSpPr txBox="1"/>
            <p:nvPr/>
          </p:nvSpPr>
          <p:spPr>
            <a:xfrm>
              <a:off x="323322" y="2979734"/>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Client-side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sp>
          <p:nvSpPr>
            <p:cNvPr id="11" name="Folded Corner 10"/>
            <p:cNvSpPr/>
            <p:nvPr/>
          </p:nvSpPr>
          <p:spPr>
            <a:xfrm>
              <a:off x="2942623" y="820934"/>
              <a:ext cx="3664593" cy="2074666"/>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GET /</a:t>
              </a:r>
              <a:r>
                <a:rPr lang="en-US" sz="1400" dirty="0" err="1" smtClean="0">
                  <a:solidFill>
                    <a:schemeClr val="accent3">
                      <a:lumMod val="50000"/>
                    </a:schemeClr>
                  </a:solidFill>
                  <a:latin typeface="Consolas" panose="020B0609020204030204" pitchFamily="49" charset="0"/>
                </a:rPr>
                <a:t>home.html</a:t>
              </a:r>
              <a:r>
                <a:rPr lang="en-US" sz="1400" dirty="0" smtClean="0">
                  <a:solidFill>
                    <a:schemeClr val="accent3">
                      <a:lumMod val="50000"/>
                    </a:schemeClr>
                  </a:solidFill>
                  <a:latin typeface="Consolas" panose="020B0609020204030204" pitchFamily="49" charset="0"/>
                </a:rPr>
                <a:t> HTTP/1.1</a:t>
              </a:r>
              <a:endParaRPr lang="en-US" sz="1400" dirty="0">
                <a:solidFill>
                  <a:schemeClr val="accent3">
                    <a:lumMod val="50000"/>
                  </a:schemeClr>
                </a:solidFill>
                <a:latin typeface="Consolas" panose="020B0609020204030204" pitchFamily="49" charset="0"/>
                <a:hlinkClick r:id="rId3"/>
              </a:endParaRPr>
            </a:p>
            <a:p>
              <a:r>
                <a:rPr lang="en-US" sz="1400" dirty="0">
                  <a:solidFill>
                    <a:schemeClr val="accent3">
                      <a:lumMod val="50000"/>
                    </a:schemeClr>
                  </a:solidFill>
                  <a:latin typeface="Consolas" panose="020B0609020204030204" pitchFamily="49" charset="0"/>
                </a:rPr>
                <a:t>Host: </a:t>
              </a:r>
              <a:r>
                <a:rPr lang="en-US" sz="1400" dirty="0" err="1" smtClean="0">
                  <a:solidFill>
                    <a:schemeClr val="accent3">
                      <a:lumMod val="50000"/>
                    </a:schemeClr>
                  </a:solidFill>
                  <a:latin typeface="Consolas" panose="020B0609020204030204" pitchFamily="49" charset="0"/>
                </a:rPr>
                <a:t>xyz.com</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Connection: keep-alive</a:t>
              </a:r>
            </a:p>
            <a:p>
              <a:r>
                <a:rPr lang="en-US" sz="1400" dirty="0">
                  <a:solidFill>
                    <a:schemeClr val="accent3">
                      <a:lumMod val="50000"/>
                    </a:schemeClr>
                  </a:solidFill>
                  <a:latin typeface="Consolas" panose="020B0609020204030204" pitchFamily="49" charset="0"/>
                </a:rPr>
                <a:t>Accept: </a:t>
              </a:r>
              <a:r>
                <a:rPr lang="en-US" sz="1400" dirty="0" smtClean="0">
                  <a:solidFill>
                    <a:schemeClr val="accent3">
                      <a:lumMod val="50000"/>
                    </a:schemeClr>
                  </a:solidFill>
                  <a:latin typeface="Consolas" panose="020B0609020204030204" pitchFamily="49" charset="0"/>
                </a:rPr>
                <a:t>image/</a:t>
              </a:r>
              <a:r>
                <a:rPr lang="en-US" sz="1400" dirty="0" err="1" smtClean="0">
                  <a:solidFill>
                    <a:schemeClr val="accent3">
                      <a:lumMod val="50000"/>
                    </a:schemeClr>
                  </a:solidFill>
                  <a:latin typeface="Consolas" panose="020B0609020204030204" pitchFamily="49" charset="0"/>
                </a:rPr>
                <a:t>gif,image</a:t>
              </a:r>
              <a:r>
                <a:rPr lang="en-US" sz="1400" dirty="0" smtClean="0">
                  <a:solidFill>
                    <a:schemeClr val="accent3">
                      <a:lumMod val="50000"/>
                    </a:schemeClr>
                  </a:solidFill>
                  <a:latin typeface="Consolas" panose="020B0609020204030204" pitchFamily="49" charset="0"/>
                </a:rPr>
                <a:t>/jpeg</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User-Agent: Mozilla/5.0 </a:t>
              </a:r>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Accept-Encoding</a:t>
              </a:r>
              <a:r>
                <a:rPr lang="en-US" sz="1400" dirty="0">
                  <a:solidFill>
                    <a:schemeClr val="accent3">
                      <a:lumMod val="50000"/>
                    </a:schemeClr>
                  </a:solidFill>
                  <a:latin typeface="Consolas" panose="020B0609020204030204" pitchFamily="49" charset="0"/>
                </a:rPr>
                <a:t>: </a:t>
              </a:r>
              <a:r>
                <a:rPr lang="en-US" sz="1400" dirty="0" smtClean="0">
                  <a:solidFill>
                    <a:schemeClr val="accent3">
                      <a:lumMod val="50000"/>
                    </a:schemeClr>
                  </a:solidFill>
                  <a:latin typeface="Consolas" panose="020B0609020204030204" pitchFamily="49" charset="0"/>
                </a:rPr>
                <a:t>...</a:t>
              </a:r>
            </a:p>
            <a:p>
              <a:r>
                <a:rPr lang="en-US" sz="1400" dirty="0" smtClean="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(empty body)</a:t>
              </a:r>
              <a:endParaRPr lang="en-US" sz="1400" dirty="0">
                <a:solidFill>
                  <a:schemeClr val="accent3">
                    <a:lumMod val="50000"/>
                  </a:schemeClr>
                </a:solidFill>
                <a:latin typeface="Consolas" panose="020B0609020204030204" pitchFamily="49" charset="0"/>
              </a:endParaRPr>
            </a:p>
          </p:txBody>
        </p:sp>
        <p:sp>
          <p:nvSpPr>
            <p:cNvPr id="52" name="TextBox 51"/>
            <p:cNvSpPr txBox="1"/>
            <p:nvPr/>
          </p:nvSpPr>
          <p:spPr>
            <a:xfrm>
              <a:off x="439022" y="1608201"/>
              <a:ext cx="175560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HTTP Client(s)</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4" name="TextBox 53"/>
            <p:cNvSpPr txBox="1"/>
            <p:nvPr/>
          </p:nvSpPr>
          <p:spPr>
            <a:xfrm>
              <a:off x="7035233" y="1750956"/>
              <a:ext cx="1418978"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 Server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6" name="Folded Corner 55"/>
            <p:cNvSpPr/>
            <p:nvPr/>
          </p:nvSpPr>
          <p:spPr>
            <a:xfrm>
              <a:off x="2930551" y="3238499"/>
              <a:ext cx="3676665" cy="3058885"/>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smtClean="0">
                <a:solidFill>
                  <a:schemeClr val="accent3">
                    <a:lumMod val="50000"/>
                  </a:schemeClr>
                </a:solidFill>
                <a:latin typeface="Consolas" panose="020B0609020204030204" pitchFamily="49" charset="0"/>
              </a:endParaRPr>
            </a:p>
            <a:p>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HTTP/1.1 </a:t>
              </a:r>
              <a:r>
                <a:rPr lang="en-US" sz="1400" dirty="0">
                  <a:solidFill>
                    <a:schemeClr val="accent3">
                      <a:lumMod val="50000"/>
                    </a:schemeClr>
                  </a:solidFill>
                  <a:latin typeface="Consolas" panose="020B0609020204030204" pitchFamily="49" charset="0"/>
                </a:rPr>
                <a:t>200 OK</a:t>
              </a:r>
            </a:p>
            <a:p>
              <a:r>
                <a:rPr lang="en-US" sz="1400" dirty="0">
                  <a:solidFill>
                    <a:schemeClr val="accent3">
                      <a:lumMod val="50000"/>
                    </a:schemeClr>
                  </a:solidFill>
                  <a:latin typeface="Consolas" panose="020B0609020204030204" pitchFamily="49" charset="0"/>
                </a:rPr>
                <a:t>Cache-Control: private</a:t>
              </a:r>
            </a:p>
            <a:p>
              <a:r>
                <a:rPr lang="en-US" sz="1400" dirty="0">
                  <a:solidFill>
                    <a:schemeClr val="accent3">
                      <a:lumMod val="50000"/>
                    </a:schemeClr>
                  </a:solidFill>
                  <a:latin typeface="Consolas" panose="020B0609020204030204" pitchFamily="49" charset="0"/>
                </a:rPr>
                <a:t>Content-Type: </a:t>
              </a:r>
              <a:r>
                <a:rPr lang="en-US" sz="1400" dirty="0" smtClean="0">
                  <a:solidFill>
                    <a:schemeClr val="accent3">
                      <a:lumMod val="50000"/>
                    </a:schemeClr>
                  </a:solidFill>
                  <a:latin typeface="Consolas" panose="020B0609020204030204" pitchFamily="49" charset="0"/>
                </a:rPr>
                <a:t>text/html </a:t>
              </a:r>
            </a:p>
            <a:p>
              <a:r>
                <a:rPr lang="en-US" sz="1400" dirty="0" smtClean="0">
                  <a:solidFill>
                    <a:schemeClr val="accent3">
                      <a:lumMod val="50000"/>
                    </a:schemeClr>
                  </a:solidFill>
                  <a:latin typeface="Consolas" panose="020B0609020204030204" pitchFamily="49" charset="0"/>
                </a:rPr>
                <a:t>Server</a:t>
              </a:r>
              <a:r>
                <a:rPr lang="en-US" sz="1400" dirty="0">
                  <a:solidFill>
                    <a:schemeClr val="accent3">
                      <a:lumMod val="50000"/>
                    </a:schemeClr>
                  </a:solidFill>
                  <a:latin typeface="Consolas" panose="020B0609020204030204" pitchFamily="49" charset="0"/>
                </a:rPr>
                <a:t>: Microsoft-IIS/8.5</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AspNetMvc</a:t>
              </a:r>
              <a:r>
                <a:rPr lang="en-US" sz="1400" dirty="0">
                  <a:solidFill>
                    <a:schemeClr val="accent3">
                      <a:lumMod val="50000"/>
                    </a:schemeClr>
                  </a:solidFill>
                  <a:latin typeface="Consolas" panose="020B0609020204030204" pitchFamily="49" charset="0"/>
                </a:rPr>
                <a:t>-Version: 5.2</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a:t>
              </a:r>
              <a:r>
                <a:rPr lang="en-US" sz="1400" dirty="0">
                  <a:solidFill>
                    <a:schemeClr val="accent3">
                      <a:lumMod val="50000"/>
                    </a:schemeClr>
                  </a:solidFill>
                  <a:latin typeface="Consolas" panose="020B0609020204030204" pitchFamily="49" charset="0"/>
                </a:rPr>
                <a:t>-Version: 4.0.30319</a:t>
              </a:r>
            </a:p>
            <a:p>
              <a:r>
                <a:rPr lang="en-US" sz="1400" dirty="0">
                  <a:solidFill>
                    <a:schemeClr val="accent3">
                      <a:lumMod val="50000"/>
                    </a:schemeClr>
                  </a:solidFill>
                  <a:latin typeface="Consolas" panose="020B0609020204030204" pitchFamily="49" charset="0"/>
                </a:rPr>
                <a:t>X-Powered-By: ASP.NET</a:t>
              </a:r>
            </a:p>
            <a:p>
              <a:r>
                <a:rPr lang="en-US" sz="1400" dirty="0">
                  <a:solidFill>
                    <a:schemeClr val="accent3">
                      <a:lumMod val="50000"/>
                    </a:schemeClr>
                  </a:solidFill>
                  <a:latin typeface="Consolas" panose="020B0609020204030204" pitchFamily="49" charset="0"/>
                </a:rPr>
                <a:t>Date: Sun, 14 Feb 2016 12:01:51 GMT</a:t>
              </a:r>
            </a:p>
            <a:p>
              <a:r>
                <a:rPr lang="en-US" sz="1400" dirty="0">
                  <a:solidFill>
                    <a:schemeClr val="accent3">
                      <a:lumMod val="50000"/>
                    </a:schemeClr>
                  </a:solidFill>
                  <a:latin typeface="Consolas" panose="020B0609020204030204" pitchFamily="49" charset="0"/>
                </a:rPr>
                <a:t>Content-Length: </a:t>
              </a:r>
              <a:r>
                <a:rPr lang="en-US" sz="1400" dirty="0" smtClean="0">
                  <a:solidFill>
                    <a:schemeClr val="accent3">
                      <a:lumMod val="50000"/>
                    </a:schemeClr>
                  </a:solidFill>
                  <a:latin typeface="Consolas" panose="020B0609020204030204" pitchFamily="49" charset="0"/>
                </a:rPr>
                <a:t>44581</a:t>
              </a:r>
            </a:p>
            <a:p>
              <a:r>
                <a:rPr lang="en-US" sz="1400" dirty="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&lt;html&gt;</a:t>
              </a:r>
            </a:p>
            <a:p>
              <a:r>
                <a:rPr lang="en-US" sz="1400" dirty="0" smtClean="0">
                  <a:solidFill>
                    <a:schemeClr val="accent3">
                      <a:lumMod val="50000"/>
                    </a:schemeClr>
                  </a:solidFill>
                  <a:latin typeface="Consolas" panose="020B0609020204030204" pitchFamily="49" charset="0"/>
                </a:rPr>
                <a:t>&lt;head&gt;&lt;title&gt;Home&lt;/title&gt;&lt;/head&gt;</a:t>
              </a:r>
            </a:p>
            <a:p>
              <a:r>
                <a:rPr lang="en-US" sz="1400" dirty="0" smtClean="0">
                  <a:solidFill>
                    <a:schemeClr val="accent3">
                      <a:lumMod val="50000"/>
                    </a:schemeClr>
                  </a:solidFill>
                  <a:latin typeface="Consolas" panose="020B0609020204030204" pitchFamily="49" charset="0"/>
                </a:rPr>
                <a:t>...</a:t>
              </a:r>
              <a:endParaRPr lang="en-US" sz="1400" dirty="0">
                <a:solidFill>
                  <a:schemeClr val="accent3">
                    <a:lumMod val="50000"/>
                  </a:schemeClr>
                </a:solidFill>
                <a:latin typeface="Consolas" panose="020B0609020204030204" pitchFamily="49" charset="0"/>
              </a:endParaRPr>
            </a:p>
          </p:txBody>
        </p:sp>
        <p:sp>
          <p:nvSpPr>
            <p:cNvPr id="57" name="TextBox 56"/>
            <p:cNvSpPr txBox="1"/>
            <p:nvPr/>
          </p:nvSpPr>
          <p:spPr>
            <a:xfrm>
              <a:off x="3715121" y="470333"/>
              <a:ext cx="186781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Request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9" name="TextBox 58"/>
            <p:cNvSpPr txBox="1"/>
            <p:nvPr/>
          </p:nvSpPr>
          <p:spPr>
            <a:xfrm>
              <a:off x="3777224" y="2907647"/>
              <a:ext cx="1980029"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Response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pSp>
          <p:nvGrpSpPr>
            <p:cNvPr id="89" name="Группа 28"/>
            <p:cNvGrpSpPr/>
            <p:nvPr/>
          </p:nvGrpSpPr>
          <p:grpSpPr>
            <a:xfrm>
              <a:off x="6702291" y="2133600"/>
              <a:ext cx="2284091" cy="2133600"/>
              <a:chOff x="4648199" y="1059873"/>
              <a:chExt cx="4267201" cy="3200400"/>
            </a:xfrm>
          </p:grpSpPr>
          <p:grpSp>
            <p:nvGrpSpPr>
              <p:cNvPr id="90" name="Группа 11"/>
              <p:cNvGrpSpPr/>
              <p:nvPr/>
            </p:nvGrpSpPr>
            <p:grpSpPr>
              <a:xfrm>
                <a:off x="6096000" y="1059873"/>
                <a:ext cx="1371600" cy="3200400"/>
                <a:chOff x="2514600" y="1066800"/>
                <a:chExt cx="1371600" cy="3200400"/>
              </a:xfrm>
            </p:grpSpPr>
            <p:sp>
              <p:nvSpPr>
                <p:cNvPr id="107" name="Скругленный прямоугольник 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8" name="Скругленный прямоугольник 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9" name="Скругленный прямоугольник 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0" name="Скругленный прямоугольник 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1" name="Скругленный прямоугольник 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2" name="Скругленный прямоугольник 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3" name="Скругленный прямоугольник 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1" name="Группа 12"/>
              <p:cNvGrpSpPr/>
              <p:nvPr/>
            </p:nvGrpSpPr>
            <p:grpSpPr>
              <a:xfrm>
                <a:off x="7543800" y="1059873"/>
                <a:ext cx="1371600" cy="3200400"/>
                <a:chOff x="2514600" y="1066800"/>
                <a:chExt cx="1371600" cy="3200400"/>
              </a:xfrm>
            </p:grpSpPr>
            <p:sp>
              <p:nvSpPr>
                <p:cNvPr id="100" name="Скругленный прямоугольник 1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1" name="Скругленный прямоугольник 1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2" name="Скругленный прямоугольник 1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Скругленный прямоугольник 1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4" name="Скругленный прямоугольник 1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5" name="Скругленный прямоугольник 1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6" name="Скругленный прямоугольник 1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2" name="Группа 20"/>
              <p:cNvGrpSpPr/>
              <p:nvPr/>
            </p:nvGrpSpPr>
            <p:grpSpPr>
              <a:xfrm>
                <a:off x="4648199" y="1059873"/>
                <a:ext cx="1371600" cy="3200400"/>
                <a:chOff x="2514600" y="1066800"/>
                <a:chExt cx="1371600" cy="3200400"/>
              </a:xfrm>
            </p:grpSpPr>
            <p:sp>
              <p:nvSpPr>
                <p:cNvPr id="93" name="Скругленный прямоугольник 21"/>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4" name="Скругленный прямоугольник 22"/>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5" name="Скругленный прямоугольник 23"/>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6" name="Скругленный прямоугольник 24"/>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7" name="Скругленный прямоугольник 25"/>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8" name="Скругленный прямоугольник 26"/>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9" name="Скругленный прямоугольник 27"/>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sp>
          <p:nvSpPr>
            <p:cNvPr id="114" name="TextBox 113"/>
            <p:cNvSpPr txBox="1"/>
            <p:nvPr/>
          </p:nvSpPr>
          <p:spPr>
            <a:xfrm>
              <a:off x="7526616" y="2305146"/>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Server-side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cxnSp>
          <p:nvCxnSpPr>
            <p:cNvPr id="115" name="Прямая со стрелкой 10"/>
            <p:cNvCxnSpPr>
              <a:stCxn id="116" idx="1"/>
            </p:cNvCxnSpPr>
            <p:nvPr/>
          </p:nvCxnSpPr>
          <p:spPr>
            <a:xfrm flipH="1">
              <a:off x="5105401" y="930668"/>
              <a:ext cx="1501815" cy="120328"/>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607216" y="761391"/>
              <a:ext cx="1643399"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17" name="Прямая со стрелкой 16"/>
            <p:cNvCxnSpPr>
              <a:stCxn id="118" idx="1"/>
            </p:cNvCxnSpPr>
            <p:nvPr/>
          </p:nvCxnSpPr>
          <p:spPr>
            <a:xfrm flipH="1">
              <a:off x="5757253" y="1223946"/>
              <a:ext cx="862041" cy="38425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6619294" y="1054669"/>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cxnSp>
          <p:nvCxnSpPr>
            <p:cNvPr id="119" name="Прямая со стрелкой 19"/>
            <p:cNvCxnSpPr>
              <a:stCxn id="120" idx="1"/>
            </p:cNvCxnSpPr>
            <p:nvPr/>
          </p:nvCxnSpPr>
          <p:spPr>
            <a:xfrm flipH="1">
              <a:off x="4832681" y="1568194"/>
              <a:ext cx="1786613" cy="93955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619294" y="1398917"/>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21" name="Правая фигурная скобка 28"/>
            <p:cNvSpPr/>
            <p:nvPr/>
          </p:nvSpPr>
          <p:spPr>
            <a:xfrm>
              <a:off x="5278165" y="1159876"/>
              <a:ext cx="436836" cy="1003757"/>
            </a:xfrm>
            <a:prstGeom prst="rightBrace">
              <a:avLst>
                <a:gd name="adj1" fmla="val 23259"/>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8" name="Прямая со стрелкой 35"/>
            <p:cNvCxnSpPr>
              <a:stCxn id="129" idx="3"/>
            </p:cNvCxnSpPr>
            <p:nvPr/>
          </p:nvCxnSpPr>
          <p:spPr>
            <a:xfrm flipV="1">
              <a:off x="2181741" y="3759920"/>
              <a:ext cx="700251" cy="1061329"/>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350791" y="4651972"/>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30" name="Прямая со стрелкой 41"/>
            <p:cNvCxnSpPr>
              <a:stCxn id="131" idx="3"/>
              <a:endCxn id="132" idx="1"/>
            </p:cNvCxnSpPr>
            <p:nvPr/>
          </p:nvCxnSpPr>
          <p:spPr>
            <a:xfrm>
              <a:off x="2194631" y="5511754"/>
              <a:ext cx="504438" cy="26812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363681" y="5342477"/>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32" name="Правая фигурная скобка 45"/>
            <p:cNvSpPr/>
            <p:nvPr/>
          </p:nvSpPr>
          <p:spPr>
            <a:xfrm rot="10800000">
              <a:off x="2699069" y="5330235"/>
              <a:ext cx="436836" cy="869244"/>
            </a:xfrm>
            <a:prstGeom prst="rightBrace">
              <a:avLst>
                <a:gd name="adj1" fmla="val 31981"/>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3" name="Прямая со стрелкой 52"/>
            <p:cNvCxnSpPr>
              <a:stCxn id="134" idx="3"/>
              <a:endCxn id="135" idx="1"/>
            </p:cNvCxnSpPr>
            <p:nvPr/>
          </p:nvCxnSpPr>
          <p:spPr>
            <a:xfrm flipV="1">
              <a:off x="2156478" y="4426932"/>
              <a:ext cx="527691" cy="73287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978005" y="4990526"/>
              <a:ext cx="1178473"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sp>
          <p:nvSpPr>
            <p:cNvPr id="135" name="Правая фигурная скобка 54"/>
            <p:cNvSpPr/>
            <p:nvPr/>
          </p:nvSpPr>
          <p:spPr>
            <a:xfrm rot="10800000">
              <a:off x="2684169" y="3563872"/>
              <a:ext cx="436836" cy="1668458"/>
            </a:xfrm>
            <a:prstGeom prst="rightBrace">
              <a:avLst>
                <a:gd name="adj1" fmla="val 48934"/>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7073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latin typeface="Helvetica" panose="020B0604020202020204" pitchFamily="34" charset="0"/>
                <a:cs typeface="Helvetica" panose="020B0604020202020204" pitchFamily="34" charset="0"/>
              </a:rPr>
              <a:t>Структура протокола</a:t>
            </a:r>
            <a:r>
              <a:rPr lang="en-US" dirty="0">
                <a:latin typeface="Helvetica" panose="020B0604020202020204" pitchFamily="34" charset="0"/>
                <a:cs typeface="Helvetica" panose="020B0604020202020204" pitchFamily="34" charset="0"/>
              </a:rPr>
              <a:t> HTTP</a:t>
            </a:r>
            <a:endParaRPr lang="ru-RU" dirty="0"/>
          </a:p>
        </p:txBody>
      </p:sp>
      <p:sp>
        <p:nvSpPr>
          <p:cNvPr id="5" name="Скругленный прямоугольник 4"/>
          <p:cNvSpPr/>
          <p:nvPr/>
        </p:nvSpPr>
        <p:spPr>
          <a:xfrm>
            <a:off x="228600" y="762000"/>
            <a:ext cx="8686800" cy="2667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Структура протокола определяет, что каждое HTTP-сообщение состоит из </a:t>
            </a:r>
            <a:r>
              <a:rPr lang="ru-RU" dirty="0" smtClean="0">
                <a:latin typeface="Calibri" panose="020F0502020204030204" pitchFamily="34" charset="0"/>
              </a:rPr>
              <a:t>трех </a:t>
            </a:r>
            <a:r>
              <a:rPr lang="ru-RU" dirty="0">
                <a:latin typeface="Calibri" panose="020F0502020204030204" pitchFamily="34" charset="0"/>
              </a:rPr>
              <a:t>частей, которые передаются в следующем порядке:</a:t>
            </a:r>
          </a:p>
          <a:p>
            <a:pPr marL="285750" indent="-285750" algn="just">
              <a:buFont typeface="Arial" panose="020B0604020202020204" pitchFamily="34" charset="0"/>
              <a:buChar char="•"/>
            </a:pPr>
            <a:endParaRPr lang="ru-RU" dirty="0">
              <a:latin typeface="Calibri" panose="020F0502020204030204" pitchFamily="34" charset="0"/>
            </a:endParaRPr>
          </a:p>
          <a:p>
            <a:pPr marL="285750" indent="-285750" algn="just">
              <a:buFont typeface="Arial" panose="020B0604020202020204" pitchFamily="34" charset="0"/>
              <a:buChar char="•"/>
            </a:pPr>
            <a:r>
              <a:rPr lang="ru-RU" dirty="0">
                <a:latin typeface="Calibri" panose="020F0502020204030204" pitchFamily="34" charset="0"/>
              </a:rPr>
              <a:t>Стартовая строка (англ. </a:t>
            </a:r>
            <a:r>
              <a:rPr lang="ru-RU" dirty="0" err="1">
                <a:latin typeface="Calibri" panose="020F0502020204030204" pitchFamily="34" charset="0"/>
              </a:rPr>
              <a:t>Starting</a:t>
            </a:r>
            <a:r>
              <a:rPr lang="ru-RU" dirty="0">
                <a:latin typeface="Calibri" panose="020F0502020204030204" pitchFamily="34" charset="0"/>
              </a:rPr>
              <a:t> </a:t>
            </a:r>
            <a:r>
              <a:rPr lang="ru-RU" dirty="0" err="1">
                <a:latin typeface="Calibri" panose="020F0502020204030204" pitchFamily="34" charset="0"/>
              </a:rPr>
              <a:t>line</a:t>
            </a:r>
            <a:r>
              <a:rPr lang="ru-RU" dirty="0">
                <a:latin typeface="Calibri" panose="020F0502020204030204" pitchFamily="34" charset="0"/>
              </a:rPr>
              <a:t>) — определяет тип сообщения;</a:t>
            </a:r>
          </a:p>
          <a:p>
            <a:pPr marL="285750" indent="-285750" algn="just">
              <a:buFont typeface="Arial" panose="020B0604020202020204" pitchFamily="34" charset="0"/>
              <a:buChar char="•"/>
            </a:pPr>
            <a:r>
              <a:rPr lang="ru-RU" dirty="0">
                <a:latin typeface="Calibri" panose="020F0502020204030204" pitchFamily="34" charset="0"/>
              </a:rPr>
              <a:t>Заголовки (англ. </a:t>
            </a:r>
            <a:r>
              <a:rPr lang="ru-RU" dirty="0" err="1">
                <a:latin typeface="Calibri" panose="020F0502020204030204" pitchFamily="34" charset="0"/>
              </a:rPr>
              <a:t>Headers</a:t>
            </a:r>
            <a:r>
              <a:rPr lang="ru-RU" dirty="0">
                <a:latin typeface="Calibri" panose="020F0502020204030204" pitchFamily="34" charset="0"/>
              </a:rPr>
              <a:t>) — характеризуют тело сообщения, параметры передачи и прочие сведения;</a:t>
            </a:r>
          </a:p>
          <a:p>
            <a:pPr marL="285750" indent="-285750" algn="just">
              <a:buFont typeface="Arial" panose="020B0604020202020204" pitchFamily="34" charset="0"/>
              <a:buChar char="•"/>
            </a:pPr>
            <a:r>
              <a:rPr lang="ru-RU" dirty="0">
                <a:latin typeface="Calibri" panose="020F0502020204030204" pitchFamily="34" charset="0"/>
              </a:rPr>
              <a:t>Тело сообщения (англ. </a:t>
            </a:r>
            <a:r>
              <a:rPr lang="ru-RU" dirty="0" err="1">
                <a:latin typeface="Calibri" panose="020F0502020204030204" pitchFamily="34" charset="0"/>
              </a:rPr>
              <a:t>Message</a:t>
            </a:r>
            <a:r>
              <a:rPr lang="ru-RU" dirty="0">
                <a:latin typeface="Calibri" panose="020F0502020204030204" pitchFamily="34" charset="0"/>
              </a:rPr>
              <a:t> </a:t>
            </a:r>
            <a:r>
              <a:rPr lang="ru-RU" dirty="0" err="1">
                <a:latin typeface="Calibri" panose="020F0502020204030204" pitchFamily="34" charset="0"/>
              </a:rPr>
              <a:t>Body</a:t>
            </a:r>
            <a:r>
              <a:rPr lang="ru-RU" dirty="0">
                <a:latin typeface="Calibri" panose="020F0502020204030204" pitchFamily="34" charset="0"/>
              </a:rPr>
              <a:t>) — непосредственно данные сообщения. Обязательно должно отделяться от заголовков пустой строкой.</a:t>
            </a:r>
          </a:p>
        </p:txBody>
      </p:sp>
    </p:spTree>
    <p:extLst>
      <p:ext uri="{BB962C8B-B14F-4D97-AF65-F5344CB8AC3E}">
        <p14:creationId xmlns:p14="http://schemas.microsoft.com/office/powerpoint/2010/main" val="4102365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Стартовая строка </a:t>
            </a:r>
            <a:r>
              <a:rPr lang="en-US" dirty="0"/>
              <a:t>HTTP</a:t>
            </a:r>
            <a:endParaRPr lang="ru-RU" dirty="0"/>
          </a:p>
        </p:txBody>
      </p:sp>
      <p:sp>
        <p:nvSpPr>
          <p:cNvPr id="5" name="Скругленный прямоугольник 4"/>
          <p:cNvSpPr/>
          <p:nvPr/>
        </p:nvSpPr>
        <p:spPr>
          <a:xfrm>
            <a:off x="228600" y="900056"/>
            <a:ext cx="8686800" cy="990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Cтартовая</a:t>
            </a:r>
            <a:r>
              <a:rPr lang="ru-RU" dirty="0">
                <a:latin typeface="Calibri" panose="020F0502020204030204" pitchFamily="34" charset="0"/>
              </a:rPr>
              <a:t> строка является обязательным элементом, так как указывает на тип запроса/ответа, заголовки и тело сообщения могут отсутствовать.</a:t>
            </a:r>
          </a:p>
        </p:txBody>
      </p:sp>
      <p:grpSp>
        <p:nvGrpSpPr>
          <p:cNvPr id="6" name="Group 5"/>
          <p:cNvGrpSpPr/>
          <p:nvPr/>
        </p:nvGrpSpPr>
        <p:grpSpPr>
          <a:xfrm>
            <a:off x="806742" y="2438400"/>
            <a:ext cx="7530515" cy="2095018"/>
            <a:chOff x="228600" y="2438400"/>
            <a:chExt cx="7530515" cy="2095018"/>
          </a:xfrm>
        </p:grpSpPr>
        <p:sp>
          <p:nvSpPr>
            <p:cNvPr id="2" name="Прямоугольник 1"/>
            <p:cNvSpPr/>
            <p:nvPr/>
          </p:nvSpPr>
          <p:spPr>
            <a:xfrm>
              <a:off x="228600" y="2442261"/>
              <a:ext cx="4053674" cy="369332"/>
            </a:xfrm>
            <a:prstGeom prst="rect">
              <a:avLst/>
            </a:prstGeom>
          </p:spPr>
          <p:txBody>
            <a:bodyPr wrap="none">
              <a:spAutoFit/>
            </a:bodyPr>
            <a:lstStyle/>
            <a:p>
              <a:r>
                <a:rPr lang="en-US" b="1" dirty="0" err="1">
                  <a:solidFill>
                    <a:schemeClr val="accent2">
                      <a:lumMod val="50000"/>
                    </a:schemeClr>
                  </a:solidFill>
                  <a:latin typeface="Consolas" panose="020B0609020204030204" pitchFamily="49" charset="0"/>
                  <a:cs typeface="Consolas" panose="020B0609020204030204" pitchFamily="49" charset="0"/>
                </a:rPr>
                <a:t>Метод</a:t>
              </a:r>
              <a:r>
                <a:rPr lang="en-US" b="1" dirty="0">
                  <a:solidFill>
                    <a:schemeClr val="accent2">
                      <a:lumMod val="50000"/>
                    </a:schemeClr>
                  </a:solidFill>
                  <a:latin typeface="Consolas" panose="020B0609020204030204" pitchFamily="49" charset="0"/>
                  <a:cs typeface="Consolas" panose="020B0609020204030204" pitchFamily="49" charset="0"/>
                </a:rPr>
                <a:t> URI </a:t>
              </a:r>
              <a:r>
                <a:rPr lang="en-US" b="1" dirty="0" smtClean="0">
                  <a:solidFill>
                    <a:schemeClr val="accent2">
                      <a:lumMod val="50000"/>
                    </a:schemeClr>
                  </a:solidFill>
                  <a:latin typeface="Consolas" panose="020B0609020204030204" pitchFamily="49" charset="0"/>
                  <a:cs typeface="Consolas" panose="020B0609020204030204" pitchFamily="49" charset="0"/>
                </a:rPr>
                <a:t>HTTP/</a:t>
              </a:r>
              <a:r>
                <a:rPr lang="en-US" b="1" dirty="0" err="1" smtClean="0">
                  <a:solidFill>
                    <a:schemeClr val="accent2">
                      <a:lumMod val="50000"/>
                    </a:schemeClr>
                  </a:solidFill>
                  <a:latin typeface="Consolas" panose="020B0609020204030204" pitchFamily="49" charset="0"/>
                  <a:cs typeface="Consolas" panose="020B0609020204030204" pitchFamily="49" charset="0"/>
                </a:rPr>
                <a:t>Версия</a:t>
              </a:r>
              <a:r>
                <a:rPr lang="ru-RU" b="1" dirty="0">
                  <a:solidFill>
                    <a:schemeClr val="accent2">
                      <a:lumMod val="50000"/>
                    </a:schemeClr>
                  </a:solidFill>
                  <a:latin typeface="Consolas" panose="020B0609020204030204" pitchFamily="49" charset="0"/>
                  <a:cs typeface="Consolas" panose="020B0609020204030204" pitchFamily="49" charset="0"/>
                </a:rPr>
                <a:t>П</a:t>
              </a:r>
              <a:r>
                <a:rPr lang="en-US" b="1" dirty="0" err="1" smtClean="0">
                  <a:solidFill>
                    <a:schemeClr val="accent2">
                      <a:lumMod val="50000"/>
                    </a:schemeClr>
                  </a:solidFill>
                  <a:latin typeface="Consolas" panose="020B0609020204030204" pitchFamily="49" charset="0"/>
                  <a:cs typeface="Consolas" panose="020B0609020204030204" pitchFamily="49" charset="0"/>
                </a:rPr>
                <a:t>ротокола</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3" name="Прямоугольник 2"/>
            <p:cNvSpPr/>
            <p:nvPr/>
          </p:nvSpPr>
          <p:spPr>
            <a:xfrm>
              <a:off x="6318569" y="2438400"/>
              <a:ext cx="1440546"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Request-Line</a:t>
              </a:r>
            </a:p>
          </p:txBody>
        </p:sp>
        <p:cxnSp>
          <p:nvCxnSpPr>
            <p:cNvPr id="7" name="Прямая со стрелкой 6"/>
            <p:cNvCxnSpPr>
              <a:stCxn id="3" idx="1"/>
            </p:cNvCxnSpPr>
            <p:nvPr/>
          </p:nvCxnSpPr>
          <p:spPr>
            <a:xfrm flipH="1">
              <a:off x="4648200" y="2623066"/>
              <a:ext cx="1670369" cy="0"/>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Прямоугольник 9"/>
            <p:cNvSpPr/>
            <p:nvPr/>
          </p:nvSpPr>
          <p:spPr>
            <a:xfrm>
              <a:off x="228600" y="2886302"/>
              <a:ext cx="7353504"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GET /web-programming/index.html HTTP/1.1</a:t>
              </a:r>
            </a:p>
          </p:txBody>
        </p:sp>
        <p:sp>
          <p:nvSpPr>
            <p:cNvPr id="11" name="Прямоугольник 10"/>
            <p:cNvSpPr/>
            <p:nvPr/>
          </p:nvSpPr>
          <p:spPr>
            <a:xfrm>
              <a:off x="228600" y="3720045"/>
              <a:ext cx="4955687"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cs typeface="Consolas" panose="020B0609020204030204" pitchFamily="49" charset="0"/>
                </a:rPr>
                <a:t>HTTP/</a:t>
              </a:r>
              <a:r>
                <a:rPr lang="ru-RU" b="1" dirty="0">
                  <a:solidFill>
                    <a:schemeClr val="accent2">
                      <a:lumMod val="50000"/>
                    </a:schemeClr>
                  </a:solidFill>
                  <a:latin typeface="Consolas" panose="020B0609020204030204" pitchFamily="49" charset="0"/>
                  <a:cs typeface="Consolas" panose="020B0609020204030204" pitchFamily="49" charset="0"/>
                </a:rPr>
                <a:t>Версия </a:t>
              </a:r>
              <a:r>
                <a:rPr lang="ru-RU" b="1" dirty="0" err="1" smtClean="0">
                  <a:solidFill>
                    <a:schemeClr val="accent2">
                      <a:lumMod val="50000"/>
                    </a:schemeClr>
                  </a:solidFill>
                  <a:latin typeface="Consolas" panose="020B0609020204030204" pitchFamily="49" charset="0"/>
                  <a:cs typeface="Consolas" panose="020B0609020204030204" pitchFamily="49" charset="0"/>
                </a:rPr>
                <a:t>КодСостояния</a:t>
              </a:r>
              <a:r>
                <a:rPr lang="ru-RU" b="1" dirty="0" smtClean="0">
                  <a:solidFill>
                    <a:schemeClr val="accent2">
                      <a:lumMod val="50000"/>
                    </a:schemeClr>
                  </a:solidFill>
                  <a:latin typeface="Consolas" panose="020B0609020204030204" pitchFamily="49" charset="0"/>
                  <a:cs typeface="Consolas" panose="020B0609020204030204" pitchFamily="49" charset="0"/>
                </a:rPr>
                <a:t> </a:t>
              </a:r>
              <a:r>
                <a:rPr lang="ru-RU" b="1" dirty="0">
                  <a:solidFill>
                    <a:schemeClr val="accent2">
                      <a:lumMod val="50000"/>
                    </a:schemeClr>
                  </a:solidFill>
                  <a:latin typeface="Consolas" panose="020B0609020204030204" pitchFamily="49" charset="0"/>
                  <a:cs typeface="Consolas" panose="020B0609020204030204" pitchFamily="49" charset="0"/>
                </a:rPr>
                <a:t>[Пояснение]</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12" name="Прямоугольник 11"/>
            <p:cNvSpPr/>
            <p:nvPr/>
          </p:nvSpPr>
          <p:spPr>
            <a:xfrm>
              <a:off x="6318569" y="3716184"/>
              <a:ext cx="1263535"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Status-Line</a:t>
              </a:r>
            </a:p>
          </p:txBody>
        </p:sp>
        <p:cxnSp>
          <p:nvCxnSpPr>
            <p:cNvPr id="13" name="Прямая со стрелкой 12"/>
            <p:cNvCxnSpPr>
              <a:stCxn id="12" idx="1"/>
              <a:endCxn id="11" idx="3"/>
            </p:cNvCxnSpPr>
            <p:nvPr/>
          </p:nvCxnSpPr>
          <p:spPr>
            <a:xfrm flipH="1">
              <a:off x="5184287" y="3900850"/>
              <a:ext cx="1134283" cy="386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Прямоугольник 13"/>
            <p:cNvSpPr/>
            <p:nvPr/>
          </p:nvSpPr>
          <p:spPr>
            <a:xfrm>
              <a:off x="228600" y="4164086"/>
              <a:ext cx="7530515"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HTTP/1.1 200 Ok</a:t>
              </a:r>
            </a:p>
          </p:txBody>
        </p:sp>
      </p:grpSp>
    </p:spTree>
    <p:extLst>
      <p:ext uri="{BB962C8B-B14F-4D97-AF65-F5344CB8AC3E}">
        <p14:creationId xmlns:p14="http://schemas.microsoft.com/office/powerpoint/2010/main" val="24482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Метод HTTP </a:t>
            </a:r>
            <a:r>
              <a:rPr lang="ru-RU" dirty="0" smtClean="0">
                <a:latin typeface="Calibri" panose="020F0502020204030204" pitchFamily="34" charset="0"/>
              </a:rPr>
              <a:t>(англ. HTTP </a:t>
            </a:r>
            <a:r>
              <a:rPr lang="ru-RU" dirty="0" err="1" smtClean="0">
                <a:latin typeface="Calibri" panose="020F0502020204030204" pitchFamily="34" charset="0"/>
              </a:rPr>
              <a:t>Method</a:t>
            </a:r>
            <a:r>
              <a:rPr lang="ru-RU" dirty="0" smtClean="0">
                <a:latin typeface="Calibri" panose="020F0502020204030204" pitchFamily="34" charset="0"/>
              </a:rPr>
              <a:t>) — </a:t>
            </a:r>
            <a:r>
              <a:rPr lang="ru-RU" dirty="0">
                <a:latin typeface="Calibri" panose="020F0502020204030204" pitchFamily="34" charset="0"/>
              </a:rPr>
              <a:t>последовательность из любых символов, кроме управляющих и разделителей, указывающая на основную операцию над ресурсом. Обычно метод представляет собой короткое английское слово, записанное заглавными буквами. Названия метода чувствительны к регистру.</a:t>
            </a:r>
          </a:p>
        </p:txBody>
      </p:sp>
    </p:spTree>
    <p:extLst>
      <p:ext uri="{BB962C8B-B14F-4D97-AF65-F5344CB8AC3E}">
        <p14:creationId xmlns:p14="http://schemas.microsoft.com/office/powerpoint/2010/main" val="1678027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Что такое Интернет?</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92" y="685800"/>
            <a:ext cx="8672415" cy="5413266"/>
          </a:xfrm>
          <a:prstGeom prst="rect">
            <a:avLst/>
          </a:prstGeom>
        </p:spPr>
      </p:pic>
      <p:sp>
        <p:nvSpPr>
          <p:cNvPr id="7" name="Rounded Rectangle 8"/>
          <p:cNvSpPr/>
          <p:nvPr/>
        </p:nvSpPr>
        <p:spPr>
          <a:xfrm>
            <a:off x="215010" y="4191000"/>
            <a:ext cx="8693197" cy="2015041"/>
          </a:xfrm>
          <a:prstGeom prst="round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a:solidFill>
                  <a:schemeClr val="bg1"/>
                </a:solidFill>
                <a:latin typeface="Calibri" panose="020F0502020204030204" pitchFamily="34" charset="0"/>
              </a:rPr>
              <a:t>Интернет - это глобальная компьютерная сеть, объединяющая локальные сети предприятий и организаций и компьютеры отдельных пользователей̆ в общее информационное пространство, построенная на использовании протокола IP и маршрутизации пакетов данных . Интернет представляет свою инфраструктуру для прикладных сервисов различного назначения (</a:t>
            </a:r>
            <a:r>
              <a:rPr lang="ru-RU" b="1" dirty="0" err="1">
                <a:solidFill>
                  <a:schemeClr val="bg1"/>
                </a:solidFill>
                <a:latin typeface="Calibri" panose="020F0502020204030204" pitchFamily="34" charset="0"/>
              </a:rPr>
              <a:t>файлообменных</a:t>
            </a:r>
            <a:r>
              <a:rPr lang="ru-RU" b="1" dirty="0">
                <a:solidFill>
                  <a:schemeClr val="bg1"/>
                </a:solidFill>
                <a:latin typeface="Calibri" panose="020F0502020204030204" pitchFamily="34" charset="0"/>
              </a:rPr>
              <a:t>, почтовых, </a:t>
            </a:r>
            <a:r>
              <a:rPr lang="ru-RU" b="1" dirty="0" smtClean="0">
                <a:solidFill>
                  <a:schemeClr val="bg1"/>
                </a:solidFill>
                <a:latin typeface="Calibri" panose="020F0502020204030204" pitchFamily="34" charset="0"/>
              </a:rPr>
              <a:t>гипертекстовых и </a:t>
            </a:r>
            <a:r>
              <a:rPr lang="ru-RU" b="1" dirty="0">
                <a:solidFill>
                  <a:schemeClr val="bg1"/>
                </a:solidFill>
                <a:latin typeface="Calibri" panose="020F0502020204030204" pitchFamily="34" charset="0"/>
              </a:rPr>
              <a:t>проч.)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5486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a:latin typeface="Calibri" panose="020F0502020204030204" pitchFamily="34" charset="0"/>
              </a:rPr>
              <a:t>GET</a:t>
            </a:r>
            <a:r>
              <a:rPr lang="ru-RU" dirty="0">
                <a:latin typeface="Calibri" panose="020F0502020204030204" pitchFamily="34" charset="0"/>
              </a:rPr>
              <a:t>: получить доступ к существующему ресурсу. В URL перечислена вся необходимая информация, чтобы сервер смог найти и вернуть в качестве ответа искомый 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POST</a:t>
            </a:r>
            <a:r>
              <a:rPr lang="ru-RU" dirty="0">
                <a:latin typeface="Calibri" panose="020F0502020204030204" pitchFamily="34" charset="0"/>
              </a:rPr>
              <a:t>: используется для создания нового ресурса. POST запрос обычно содержит в себе всю нужную информацию для создания нового ресурса.</a:t>
            </a:r>
          </a:p>
          <a:p>
            <a:pPr algn="just"/>
            <a:endParaRPr lang="ru-RU" sz="600" dirty="0">
              <a:latin typeface="Calibri" panose="020F0502020204030204" pitchFamily="34" charset="0"/>
            </a:endParaRPr>
          </a:p>
          <a:p>
            <a:pPr algn="just"/>
            <a:r>
              <a:rPr lang="ru-RU" b="1" dirty="0">
                <a:latin typeface="Calibri" panose="020F0502020204030204" pitchFamily="34" charset="0"/>
              </a:rPr>
              <a:t>PUT</a:t>
            </a:r>
            <a:r>
              <a:rPr lang="ru-RU" dirty="0">
                <a:latin typeface="Calibri" panose="020F0502020204030204" pitchFamily="34" charset="0"/>
              </a:rPr>
              <a:t>: обновить текущий ресурс. PUT запрос содержит обновляемые данные.</a:t>
            </a:r>
          </a:p>
          <a:p>
            <a:pPr algn="just"/>
            <a:endParaRPr lang="ru-RU" sz="500" dirty="0">
              <a:latin typeface="Calibri" panose="020F0502020204030204" pitchFamily="34" charset="0"/>
            </a:endParaRPr>
          </a:p>
          <a:p>
            <a:pPr algn="just"/>
            <a:r>
              <a:rPr lang="ru-RU" b="1" dirty="0">
                <a:latin typeface="Calibri" panose="020F0502020204030204" pitchFamily="34" charset="0"/>
              </a:rPr>
              <a:t>DELETE</a:t>
            </a:r>
            <a:r>
              <a:rPr lang="ru-RU" dirty="0">
                <a:latin typeface="Calibri" panose="020F0502020204030204" pitchFamily="34" charset="0"/>
              </a:rPr>
              <a:t>: служит для удаления существующего ресурса.</a:t>
            </a:r>
          </a:p>
          <a:p>
            <a:pPr algn="just"/>
            <a:endParaRPr lang="en-US" sz="500" dirty="0">
              <a:latin typeface="Calibri" panose="020F0502020204030204" pitchFamily="34" charset="0"/>
            </a:endParaRPr>
          </a:p>
          <a:p>
            <a:pPr algn="just"/>
            <a:r>
              <a:rPr lang="ru-RU" b="1" dirty="0">
                <a:latin typeface="Calibri" panose="020F0502020204030204" pitchFamily="34" charset="0"/>
              </a:rPr>
              <a:t>HEAD</a:t>
            </a:r>
            <a:r>
              <a:rPr lang="ru-RU" dirty="0">
                <a:latin typeface="Calibri" panose="020F0502020204030204" pitchFamily="34" charset="0"/>
              </a:rPr>
              <a:t>: аналогичен GET. Разница в том, что при данном виде запроса не </a:t>
            </a:r>
            <a:r>
              <a:rPr lang="ru-RU" dirty="0" smtClean="0">
                <a:latin typeface="Calibri" panose="020F0502020204030204" pitchFamily="34" charset="0"/>
              </a:rPr>
              <a:t>переда</a:t>
            </a:r>
            <a:r>
              <a:rPr lang="ru-RU" dirty="0">
                <a:latin typeface="Calibri" panose="020F0502020204030204" pitchFamily="34" charset="0"/>
              </a:rPr>
              <a:t>е</a:t>
            </a:r>
            <a:r>
              <a:rPr lang="ru-RU" dirty="0" smtClean="0">
                <a:latin typeface="Calibri" panose="020F0502020204030204" pitchFamily="34" charset="0"/>
              </a:rPr>
              <a:t>тся </a:t>
            </a:r>
            <a:r>
              <a:rPr lang="ru-RU" dirty="0">
                <a:latin typeface="Calibri" panose="020F0502020204030204" pitchFamily="34" charset="0"/>
              </a:rPr>
              <a:t>сообщение. Сервер получает только заголовки. Используется, к примеру, для того чтобы определить, был ли </a:t>
            </a:r>
            <a:r>
              <a:rPr lang="ru-RU" dirty="0" smtClean="0">
                <a:latin typeface="Calibri" panose="020F0502020204030204" pitchFamily="34" charset="0"/>
              </a:rPr>
              <a:t>изменен </a:t>
            </a:r>
            <a:r>
              <a:rPr lang="ru-RU" dirty="0">
                <a:latin typeface="Calibri" panose="020F0502020204030204" pitchFamily="34" charset="0"/>
              </a:rPr>
              <a:t>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TRACE</a:t>
            </a:r>
            <a:r>
              <a:rPr lang="ru-RU" dirty="0">
                <a:latin typeface="Calibri" panose="020F0502020204030204" pitchFamily="34" charset="0"/>
              </a:rPr>
              <a:t>: во время передачи запрос проходит через множество точек доступа и прокси серверов, каждый из которых вносит свою информацию: IP, DNS. С помощью данного метода, можно увидеть всю промежуточную информацию.</a:t>
            </a:r>
          </a:p>
          <a:p>
            <a:pPr algn="just"/>
            <a:endParaRPr lang="ru-RU" sz="500" dirty="0">
              <a:latin typeface="Calibri" panose="020F0502020204030204" pitchFamily="34" charset="0"/>
            </a:endParaRPr>
          </a:p>
          <a:p>
            <a:pPr algn="just"/>
            <a:r>
              <a:rPr lang="ru-RU" b="1" dirty="0">
                <a:latin typeface="Calibri" panose="020F0502020204030204" pitchFamily="34" charset="0"/>
              </a:rPr>
              <a:t>OPTIONS</a:t>
            </a:r>
            <a:r>
              <a:rPr lang="ru-RU" dirty="0">
                <a:latin typeface="Calibri" panose="020F0502020204030204" pitchFamily="34" charset="0"/>
              </a:rPr>
              <a:t>: используется для определения возможностей сервера, его параметров и конфигурации для конкретного ресурса.</a:t>
            </a:r>
          </a:p>
        </p:txBody>
      </p:sp>
    </p:spTree>
    <p:extLst>
      <p:ext uri="{BB962C8B-B14F-4D97-AF65-F5344CB8AC3E}">
        <p14:creationId xmlns:p14="http://schemas.microsoft.com/office/powerpoint/2010/main" val="297233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a:t>
            </a:r>
            <a:r>
              <a:rPr lang="en-US" dirty="0"/>
              <a:t>GET</a:t>
            </a:r>
            <a:r>
              <a:rPr lang="ru-RU" dirty="0"/>
              <a:t> и</a:t>
            </a:r>
            <a:r>
              <a:rPr lang="en-US" dirty="0"/>
              <a:t> POST</a:t>
            </a:r>
            <a:r>
              <a:rPr lang="ru-RU" dirty="0"/>
              <a:t> протокола </a:t>
            </a:r>
            <a:r>
              <a:rPr lang="en-US" dirty="0"/>
              <a:t>HTTP</a:t>
            </a:r>
            <a:endParaRPr lang="ru-RU" dirty="0"/>
          </a:p>
        </p:txBody>
      </p:sp>
      <p:sp>
        <p:nvSpPr>
          <p:cNvPr id="5" name="Скругленный прямоугольник 4"/>
          <p:cNvSpPr/>
          <p:nvPr/>
        </p:nvSpPr>
        <p:spPr>
          <a:xfrm>
            <a:off x="228600" y="777785"/>
            <a:ext cx="8686800" cy="265121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/test/demo_form.asp?name1=value1&amp;name2=value2</a:t>
            </a:r>
            <a:endParaRPr lang="en-US" dirty="0">
              <a:latin typeface="Calibri" panose="020F0502020204030204" pitchFamily="34" charset="0"/>
            </a:endParaRPr>
          </a:p>
          <a:p>
            <a:endParaRPr lang="en-US" sz="1200" dirty="0">
              <a:latin typeface="Calibri" panose="020F0502020204030204" pitchFamily="34" charset="0"/>
            </a:endParaRPr>
          </a:p>
          <a:p>
            <a:r>
              <a:rPr lang="en-US" b="1" dirty="0">
                <a:latin typeface="Calibri" panose="020F0502020204030204" pitchFamily="34" charset="0"/>
              </a:rPr>
              <a:t>GET</a:t>
            </a:r>
            <a:r>
              <a:rPr lang="en-US" dirty="0">
                <a:latin typeface="Calibri" panose="020F0502020204030204" pitchFamily="34" charset="0"/>
              </a:rPr>
              <a:t> </a:t>
            </a:r>
            <a:r>
              <a:rPr lang="ru-RU" dirty="0">
                <a:latin typeface="Calibri" panose="020F0502020204030204" pitchFamily="34" charset="0"/>
              </a:rPr>
              <a:t>запросы могут кэшироваться </a:t>
            </a:r>
          </a:p>
          <a:p>
            <a:r>
              <a:rPr lang="ru-RU" b="1" dirty="0">
                <a:latin typeface="Calibri" panose="020F0502020204030204" pitchFamily="34" charset="0"/>
              </a:rPr>
              <a:t>GET</a:t>
            </a:r>
            <a:r>
              <a:rPr lang="ru-RU" dirty="0">
                <a:latin typeface="Calibri" panose="020F0502020204030204" pitchFamily="34" charset="0"/>
              </a:rPr>
              <a:t> запросы остаются в истории браузера </a:t>
            </a:r>
          </a:p>
          <a:p>
            <a:r>
              <a:rPr lang="ru-RU" b="1" dirty="0">
                <a:latin typeface="Calibri" panose="020F0502020204030204" pitchFamily="34" charset="0"/>
              </a:rPr>
              <a:t>GET</a:t>
            </a:r>
            <a:r>
              <a:rPr lang="ru-RU" dirty="0">
                <a:latin typeface="Calibri" panose="020F0502020204030204" pitchFamily="34" charset="0"/>
              </a:rPr>
              <a:t> запросы могут быть закладками </a:t>
            </a:r>
          </a:p>
          <a:p>
            <a:r>
              <a:rPr lang="ru-RU" b="1" dirty="0">
                <a:latin typeface="Calibri" panose="020F0502020204030204" pitchFamily="34" charset="0"/>
              </a:rPr>
              <a:t>GET</a:t>
            </a:r>
            <a:r>
              <a:rPr lang="ru-RU" dirty="0">
                <a:latin typeface="Calibri" panose="020F0502020204030204" pitchFamily="34" charset="0"/>
              </a:rPr>
              <a:t> запросы не должны использоваться при работе с конфиденциальными данными </a:t>
            </a:r>
          </a:p>
          <a:p>
            <a:r>
              <a:rPr lang="ru-RU" b="1" dirty="0">
                <a:latin typeface="Calibri" panose="020F0502020204030204" pitchFamily="34" charset="0"/>
              </a:rPr>
              <a:t>GET</a:t>
            </a:r>
            <a:r>
              <a:rPr lang="ru-RU" dirty="0">
                <a:latin typeface="Calibri" panose="020F0502020204030204" pitchFamily="34" charset="0"/>
              </a:rPr>
              <a:t> запросы имеют ограничения длины </a:t>
            </a:r>
          </a:p>
          <a:p>
            <a:r>
              <a:rPr lang="ru-RU" b="1" dirty="0">
                <a:latin typeface="Calibri" panose="020F0502020204030204" pitchFamily="34" charset="0"/>
              </a:rPr>
              <a:t>GET</a:t>
            </a:r>
            <a:r>
              <a:rPr lang="ru-RU" dirty="0">
                <a:latin typeface="Calibri" panose="020F0502020204030204" pitchFamily="34" charset="0"/>
              </a:rPr>
              <a:t> запросы должны быть использованы только для получения данных</a:t>
            </a:r>
          </a:p>
        </p:txBody>
      </p:sp>
      <p:sp>
        <p:nvSpPr>
          <p:cNvPr id="6" name="Скругленный прямоугольник 5"/>
          <p:cNvSpPr/>
          <p:nvPr/>
        </p:nvSpPr>
        <p:spPr>
          <a:xfrm>
            <a:off x="228600" y="3627961"/>
            <a:ext cx="8721436" cy="262043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alibri" panose="020F0502020204030204" pitchFamily="34" charset="0"/>
              </a:rPr>
              <a:t>POST /test/demo_form.asp HTTP/1.1</a:t>
            </a:r>
            <a:br>
              <a:rPr lang="en-US" dirty="0">
                <a:latin typeface="Calibri" panose="020F0502020204030204" pitchFamily="34" charset="0"/>
              </a:rPr>
            </a:br>
            <a:r>
              <a:rPr lang="en-US" dirty="0">
                <a:latin typeface="Calibri" panose="020F0502020204030204" pitchFamily="34" charset="0"/>
              </a:rPr>
              <a:t>Host: w3schools.com</a:t>
            </a:r>
            <a:br>
              <a:rPr lang="en-US" dirty="0">
                <a:latin typeface="Calibri" panose="020F0502020204030204" pitchFamily="34" charset="0"/>
              </a:rPr>
            </a:br>
            <a:r>
              <a:rPr lang="en-US" b="1" dirty="0">
                <a:latin typeface="Calibri" panose="020F0502020204030204" pitchFamily="34" charset="0"/>
              </a:rPr>
              <a:t>name1=value1&amp;name2=value2</a:t>
            </a:r>
            <a:endParaRPr lang="en-US" dirty="0">
              <a:latin typeface="Calibri" panose="020F0502020204030204" pitchFamily="34" charset="0"/>
            </a:endParaRPr>
          </a:p>
          <a:p>
            <a:endParaRPr lang="en-US" sz="1200" b="1" dirty="0">
              <a:latin typeface="Calibri" panose="020F0502020204030204" pitchFamily="34" charset="0"/>
            </a:endParaRPr>
          </a:p>
          <a:p>
            <a:r>
              <a:rPr lang="ru-RU" b="1" dirty="0">
                <a:latin typeface="Calibri" panose="020F0502020204030204" pitchFamily="34" charset="0"/>
              </a:rPr>
              <a:t>POST</a:t>
            </a:r>
            <a:r>
              <a:rPr lang="ru-RU" dirty="0">
                <a:latin typeface="Calibri" panose="020F0502020204030204" pitchFamily="34" charset="0"/>
              </a:rPr>
              <a:t> запросы никогда не кэшируются </a:t>
            </a:r>
          </a:p>
          <a:p>
            <a:r>
              <a:rPr lang="ru-RU" b="1" dirty="0">
                <a:latin typeface="Calibri" panose="020F0502020204030204" pitchFamily="34" charset="0"/>
              </a:rPr>
              <a:t>POST</a:t>
            </a:r>
            <a:r>
              <a:rPr lang="ru-RU" dirty="0">
                <a:latin typeface="Calibri" panose="020F0502020204030204" pitchFamily="34" charset="0"/>
              </a:rPr>
              <a:t> запросы не остаются в истории браузера </a:t>
            </a:r>
          </a:p>
          <a:p>
            <a:r>
              <a:rPr lang="ru-RU" b="1" dirty="0">
                <a:latin typeface="Calibri" panose="020F0502020204030204" pitchFamily="34" charset="0"/>
              </a:rPr>
              <a:t>POST</a:t>
            </a:r>
            <a:r>
              <a:rPr lang="ru-RU" dirty="0">
                <a:latin typeface="Calibri" panose="020F0502020204030204" pitchFamily="34" charset="0"/>
              </a:rPr>
              <a:t> запросы не быть закладками </a:t>
            </a:r>
          </a:p>
          <a:p>
            <a:r>
              <a:rPr lang="ru-RU" b="1" dirty="0">
                <a:latin typeface="Calibri" panose="020F0502020204030204" pitchFamily="34" charset="0"/>
              </a:rPr>
              <a:t>POST</a:t>
            </a:r>
            <a:r>
              <a:rPr lang="ru-RU" dirty="0">
                <a:latin typeface="Calibri" panose="020F0502020204030204" pitchFamily="34" charset="0"/>
              </a:rPr>
              <a:t> запросы не имеют ограничений по длине данных</a:t>
            </a:r>
          </a:p>
        </p:txBody>
      </p:sp>
    </p:spTree>
    <p:extLst>
      <p:ext uri="{BB962C8B-B14F-4D97-AF65-F5344CB8AC3E}">
        <p14:creationId xmlns:p14="http://schemas.microsoft.com/office/powerpoint/2010/main" val="1141189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sp>
        <p:nvSpPr>
          <p:cNvPr id="5" name="Скругленный прямоугольник 4"/>
          <p:cNvSpPr/>
          <p:nvPr/>
        </p:nvSpPr>
        <p:spPr>
          <a:xfrm>
            <a:off x="228600" y="762000"/>
            <a:ext cx="8686800" cy="2590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Код состояния информирует клиента о результатах выполнения запроса и определяет его дальнейшее поведение. Набор кодов состояния является стандартом, и все они описаны в соответствующих документах RFC (</a:t>
            </a:r>
            <a:r>
              <a:rPr lang="en-US" dirty="0">
                <a:latin typeface="Calibri" panose="020F0502020204030204" pitchFamily="34" charset="0"/>
              </a:rPr>
              <a:t>Request for Comments</a:t>
            </a:r>
            <a:r>
              <a:rPr lang="ru-RU" dirty="0">
                <a:latin typeface="Calibri" panose="020F0502020204030204" pitchFamily="34" charset="0"/>
              </a:rPr>
              <a:t>).</a:t>
            </a:r>
          </a:p>
          <a:p>
            <a:pPr algn="just"/>
            <a:endParaRPr lang="ru-RU" dirty="0">
              <a:latin typeface="Calibri" panose="020F0502020204030204" pitchFamily="34" charset="0"/>
            </a:endParaRPr>
          </a:p>
          <a:p>
            <a:pPr algn="just"/>
            <a:r>
              <a:rPr lang="ru-RU" dirty="0">
                <a:latin typeface="Calibri" panose="020F0502020204030204" pitchFamily="34" charset="0"/>
              </a:rPr>
              <a:t>Каждый код представляется целым трехзначным числом. Первая цифра указывает на класс состояния, последующие - порядковый номер состояния. За кодом ответа обычно следует краткое описание на английском языке.</a:t>
            </a:r>
          </a:p>
        </p:txBody>
      </p:sp>
      <p:grpSp>
        <p:nvGrpSpPr>
          <p:cNvPr id="19" name="Группа 18"/>
          <p:cNvGrpSpPr/>
          <p:nvPr/>
        </p:nvGrpSpPr>
        <p:grpSpPr>
          <a:xfrm>
            <a:off x="2791985" y="3733800"/>
            <a:ext cx="3560029" cy="2133600"/>
            <a:chOff x="3712554" y="3650527"/>
            <a:chExt cx="3560029" cy="2133600"/>
          </a:xfrm>
        </p:grpSpPr>
        <p:sp>
          <p:nvSpPr>
            <p:cNvPr id="3" name="TextBox 2"/>
            <p:cNvSpPr txBox="1"/>
            <p:nvPr/>
          </p:nvSpPr>
          <p:spPr>
            <a:xfrm>
              <a:off x="4835750" y="3791884"/>
              <a:ext cx="1033880" cy="615553"/>
            </a:xfrm>
            <a:prstGeom prst="rect">
              <a:avLst/>
            </a:prstGeom>
            <a:noFill/>
          </p:spPr>
          <p:txBody>
            <a:bodyPr wrap="square" rtlCol="0">
              <a:spAutoFit/>
            </a:bodyPr>
            <a:lstStyle/>
            <a:p>
              <a:pPr algn="dist"/>
              <a:r>
                <a:rPr lang="en-US" sz="3400" b="1" dirty="0">
                  <a:solidFill>
                    <a:schemeClr val="accent3">
                      <a:lumMod val="50000"/>
                    </a:schemeClr>
                  </a:solidFill>
                  <a:latin typeface="Consolas" panose="020B0609020204030204" pitchFamily="49" charset="0"/>
                  <a:cs typeface="Consolas" panose="020B0609020204030204" pitchFamily="49" charset="0"/>
                </a:rPr>
                <a:t>XXX</a:t>
              </a:r>
            </a:p>
          </p:txBody>
        </p:sp>
        <p:sp>
          <p:nvSpPr>
            <p:cNvPr id="8" name="Правая фигурная скобка 7"/>
            <p:cNvSpPr/>
            <p:nvPr/>
          </p:nvSpPr>
          <p:spPr>
            <a:xfrm rot="5400000">
              <a:off x="4833857" y="425579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Правая фигурная скобка 8"/>
            <p:cNvSpPr/>
            <p:nvPr/>
          </p:nvSpPr>
          <p:spPr>
            <a:xfrm rot="5400000">
              <a:off x="5313251" y="4079680"/>
              <a:ext cx="389161" cy="655514"/>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Правая фигурная скобка 9"/>
            <p:cNvSpPr/>
            <p:nvPr/>
          </p:nvSpPr>
          <p:spPr>
            <a:xfrm rot="16200000">
              <a:off x="4833857" y="490901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Правая фигурная скобка 10"/>
            <p:cNvSpPr/>
            <p:nvPr/>
          </p:nvSpPr>
          <p:spPr>
            <a:xfrm rot="16200000">
              <a:off x="5313252" y="4732901"/>
              <a:ext cx="389161" cy="655515"/>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Прямая соединительная линия 12"/>
            <p:cNvCxnSpPr/>
            <p:nvPr/>
          </p:nvCxnSpPr>
          <p:spPr>
            <a:xfrm>
              <a:off x="5180075" y="3650527"/>
              <a:ext cx="0" cy="2133600"/>
            </a:xfrm>
            <a:prstGeom prst="line">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12554" y="4532661"/>
              <a:ext cx="1270732"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класса</a:t>
              </a:r>
              <a:endParaRPr lang="en-US" b="1" dirty="0">
                <a:solidFill>
                  <a:schemeClr val="accent3">
                    <a:lumMod val="50000"/>
                  </a:schemeClr>
                </a:solidFill>
                <a:latin typeface="Calibri" panose="020F0502020204030204" pitchFamily="34" charset="0"/>
              </a:endParaRPr>
            </a:p>
          </p:txBody>
        </p:sp>
        <p:sp>
          <p:nvSpPr>
            <p:cNvPr id="17" name="TextBox 16"/>
            <p:cNvSpPr txBox="1"/>
            <p:nvPr/>
          </p:nvSpPr>
          <p:spPr>
            <a:xfrm>
              <a:off x="5512165" y="4532661"/>
              <a:ext cx="1760418"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сообщения</a:t>
              </a:r>
              <a:endParaRPr lang="en-US" b="1" dirty="0">
                <a:solidFill>
                  <a:schemeClr val="accent3">
                    <a:lumMod val="50000"/>
                  </a:schemeClr>
                </a:solidFill>
                <a:latin typeface="Calibri" panose="020F0502020204030204" pitchFamily="34" charset="0"/>
              </a:endParaRPr>
            </a:p>
          </p:txBody>
        </p:sp>
        <p:sp>
          <p:nvSpPr>
            <p:cNvPr id="18" name="TextBox 17"/>
            <p:cNvSpPr txBox="1"/>
            <p:nvPr/>
          </p:nvSpPr>
          <p:spPr>
            <a:xfrm>
              <a:off x="4801711" y="5125242"/>
              <a:ext cx="1033880" cy="615553"/>
            </a:xfrm>
            <a:prstGeom prst="rect">
              <a:avLst/>
            </a:prstGeom>
            <a:noFill/>
          </p:spPr>
          <p:txBody>
            <a:bodyPr wrap="square" rtlCol="0">
              <a:spAutoFit/>
            </a:bodyPr>
            <a:lstStyle/>
            <a:p>
              <a:pPr algn="dist"/>
              <a:r>
                <a:rPr lang="ru-RU" sz="3400" b="1" dirty="0">
                  <a:solidFill>
                    <a:schemeClr val="accent3">
                      <a:lumMod val="50000"/>
                    </a:schemeClr>
                  </a:solidFill>
                  <a:latin typeface="Consolas" panose="020B0609020204030204" pitchFamily="49" charset="0"/>
                  <a:cs typeface="Consolas" panose="020B0609020204030204" pitchFamily="49" charset="0"/>
                </a:rPr>
                <a:t>403</a:t>
              </a:r>
              <a:endParaRPr lang="en-US" sz="3400" b="1" dirty="0">
                <a:solidFill>
                  <a:schemeClr val="accent3">
                    <a:lumMod val="50000"/>
                  </a:schemeClr>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791304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54461750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1xx Informational (</a:t>
                      </a:r>
                      <a:r>
                        <a:rPr lang="ru-RU" sz="1800" dirty="0">
                          <a:solidFill>
                            <a:schemeClr val="accent3">
                              <a:lumMod val="50000"/>
                            </a:schemeClr>
                          </a:solidFill>
                          <a:latin typeface="Calibri" panose="020F0502020204030204" pitchFamily="34" charset="0"/>
                        </a:rPr>
                        <a:t>Информационный)</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В этот класс выделены коды, информирующие о процессе передачи. В HTTP/1.0 сообщения с такими кодами должны игнорироваться. В HTTP/1.1 клиент должен быть готов принять этот класс сообщений как обычный ответ, но ничего отправлять серверу не нужно. Сами сообщения от сервера содержат только стартовую строку ответа и, если требуется, несколько специфичных для ответа полей заголовка. Прокси-сервера подобные сообщения должны отправлять дальше от сервера к клиенту.</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100 </a:t>
                      </a:r>
                      <a:r>
                        <a:rPr lang="ru-RU" sz="1800" dirty="0" err="1">
                          <a:solidFill>
                            <a:schemeClr val="accent3">
                              <a:lumMod val="50000"/>
                            </a:schemeClr>
                          </a:solidFill>
                          <a:latin typeface="Calibri" panose="020F0502020204030204" pitchFamily="34" charset="0"/>
                        </a:rPr>
                        <a:t>Continue</a:t>
                      </a:r>
                      <a:r>
                        <a:rPr lang="ru-RU" sz="1800" dirty="0">
                          <a:solidFill>
                            <a:schemeClr val="accent3">
                              <a:lumMod val="50000"/>
                            </a:schemeClr>
                          </a:solidFill>
                          <a:latin typeface="Calibri" panose="020F0502020204030204" pitchFamily="34" charset="0"/>
                        </a:rPr>
                        <a:t> (Продолжать)</a:t>
                      </a:r>
                    </a:p>
                    <a:p>
                      <a:pPr algn="just"/>
                      <a:r>
                        <a:rPr lang="ru-RU" sz="1800" dirty="0">
                          <a:solidFill>
                            <a:schemeClr val="accent3">
                              <a:lumMod val="50000"/>
                            </a:schemeClr>
                          </a:solidFill>
                          <a:latin typeface="Calibri" panose="020F0502020204030204" pitchFamily="34" charset="0"/>
                        </a:rPr>
                        <a:t>101 </a:t>
                      </a:r>
                      <a:r>
                        <a:rPr lang="ru-RU" sz="1800" dirty="0" err="1">
                          <a:solidFill>
                            <a:schemeClr val="accent3">
                              <a:lumMod val="50000"/>
                            </a:schemeClr>
                          </a:solidFill>
                          <a:latin typeface="Calibri" panose="020F0502020204030204" pitchFamily="34" charset="0"/>
                        </a:rPr>
                        <a:t>Switching</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Protocols</a:t>
                      </a:r>
                      <a:r>
                        <a:rPr lang="ru-RU" sz="1800" dirty="0">
                          <a:solidFill>
                            <a:schemeClr val="accent3">
                              <a:lumMod val="50000"/>
                            </a:schemeClr>
                          </a:solidFill>
                          <a:latin typeface="Calibri" panose="020F0502020204030204" pitchFamily="34" charset="0"/>
                        </a:rPr>
                        <a:t> (Переключение протоколов)</a:t>
                      </a:r>
                    </a:p>
                    <a:p>
                      <a:pPr algn="just"/>
                      <a:r>
                        <a:rPr lang="ru-RU" sz="1800" dirty="0">
                          <a:solidFill>
                            <a:schemeClr val="accent3">
                              <a:lumMod val="50000"/>
                            </a:schemeClr>
                          </a:solidFill>
                          <a:latin typeface="Calibri" panose="020F0502020204030204" pitchFamily="34" charset="0"/>
                        </a:rPr>
                        <a:t>102 </a:t>
                      </a:r>
                      <a:r>
                        <a:rPr lang="ru-RU" sz="1800" dirty="0" err="1">
                          <a:solidFill>
                            <a:schemeClr val="accent3">
                              <a:lumMod val="50000"/>
                            </a:schemeClr>
                          </a:solidFill>
                          <a:latin typeface="Calibri" panose="020F0502020204030204" pitchFamily="34" charset="0"/>
                        </a:rPr>
                        <a:t>Processing</a:t>
                      </a:r>
                      <a:r>
                        <a:rPr lang="ru-RU" sz="1800" dirty="0">
                          <a:solidFill>
                            <a:schemeClr val="accent3">
                              <a:lumMod val="50000"/>
                            </a:schemeClr>
                          </a:solidFill>
                          <a:latin typeface="Calibri" panose="020F0502020204030204" pitchFamily="34" charset="0"/>
                        </a:rPr>
                        <a:t> (Идёт обработка)</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042977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687926652"/>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2xx Success (</a:t>
                      </a:r>
                      <a:r>
                        <a:rPr lang="ru-RU" sz="1800" dirty="0">
                          <a:solidFill>
                            <a:schemeClr val="accent3">
                              <a:lumMod val="50000"/>
                            </a:schemeClr>
                          </a:solidFill>
                          <a:latin typeface="Calibri" panose="020F0502020204030204" pitchFamily="34" charset="0"/>
                        </a:rPr>
                        <a:t>Успешно)</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Сообщения данного класса информируют о случаях успешного принятия и обработки запроса клиента. В зависимости от статуса сервер может </a:t>
                      </a:r>
                      <a:r>
                        <a:rPr lang="ru-RU" sz="1800" dirty="0" smtClean="0">
                          <a:solidFill>
                            <a:schemeClr val="accent3">
                              <a:lumMod val="50000"/>
                            </a:schemeClr>
                          </a:solidFill>
                          <a:latin typeface="Calibri" panose="020F0502020204030204" pitchFamily="34" charset="0"/>
                        </a:rPr>
                        <a:t>еще </a:t>
                      </a:r>
                      <a:r>
                        <a:rPr lang="ru-RU" sz="1800" dirty="0">
                          <a:solidFill>
                            <a:schemeClr val="accent3">
                              <a:lumMod val="50000"/>
                            </a:schemeClr>
                          </a:solidFill>
                          <a:latin typeface="Calibri" panose="020F0502020204030204" pitchFamily="34" charset="0"/>
                        </a:rPr>
                        <a:t>передать заголовки и тело сообщения.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200 OK (Успешно).</a:t>
                      </a:r>
                    </a:p>
                    <a:p>
                      <a:pPr algn="just"/>
                      <a:r>
                        <a:rPr lang="ru-RU" sz="1800" dirty="0">
                          <a:solidFill>
                            <a:schemeClr val="accent3">
                              <a:lumMod val="50000"/>
                            </a:schemeClr>
                          </a:solidFill>
                          <a:latin typeface="Calibri" panose="020F0502020204030204" pitchFamily="34" charset="0"/>
                        </a:rPr>
                        <a:t>201 </a:t>
                      </a:r>
                      <a:r>
                        <a:rPr lang="ru-RU" sz="1800" dirty="0" err="1">
                          <a:solidFill>
                            <a:schemeClr val="accent3">
                              <a:lumMod val="50000"/>
                            </a:schemeClr>
                          </a:solidFill>
                          <a:latin typeface="Calibri" panose="020F0502020204030204" pitchFamily="34" charset="0"/>
                        </a:rPr>
                        <a:t>Created</a:t>
                      </a:r>
                      <a:r>
                        <a:rPr lang="ru-RU" sz="1800" dirty="0">
                          <a:solidFill>
                            <a:schemeClr val="accent3">
                              <a:lumMod val="50000"/>
                            </a:schemeClr>
                          </a:solidFill>
                          <a:latin typeface="Calibri" panose="020F0502020204030204" pitchFamily="34" charset="0"/>
                        </a:rPr>
                        <a:t> (Создано)</a:t>
                      </a:r>
                    </a:p>
                    <a:p>
                      <a:pPr algn="just"/>
                      <a:r>
                        <a:rPr lang="ru-RU" sz="1800" dirty="0">
                          <a:solidFill>
                            <a:schemeClr val="accent3">
                              <a:lumMod val="50000"/>
                            </a:schemeClr>
                          </a:solidFill>
                          <a:latin typeface="Calibri" panose="020F0502020204030204" pitchFamily="34" charset="0"/>
                        </a:rPr>
                        <a:t>202 </a:t>
                      </a:r>
                      <a:r>
                        <a:rPr lang="ru-RU" sz="1800" dirty="0" err="1">
                          <a:solidFill>
                            <a:schemeClr val="accent3">
                              <a:lumMod val="50000"/>
                            </a:schemeClr>
                          </a:solidFill>
                          <a:latin typeface="Calibri" panose="020F0502020204030204" pitchFamily="34" charset="0"/>
                        </a:rPr>
                        <a:t>Accepted</a:t>
                      </a:r>
                      <a:r>
                        <a:rPr lang="ru-RU" sz="1800" dirty="0">
                          <a:solidFill>
                            <a:schemeClr val="accent3">
                              <a:lumMod val="50000"/>
                            </a:schemeClr>
                          </a:solidFill>
                          <a:latin typeface="Calibri" panose="020F0502020204030204" pitchFamily="34" charset="0"/>
                        </a:rPr>
                        <a:t> (Принято)</a:t>
                      </a:r>
                    </a:p>
                    <a:p>
                      <a:pPr algn="just"/>
                      <a:r>
                        <a:rPr lang="ru-RU" sz="1800" dirty="0">
                          <a:solidFill>
                            <a:schemeClr val="accent3">
                              <a:lumMod val="50000"/>
                            </a:schemeClr>
                          </a:solidFill>
                          <a:latin typeface="Calibri" panose="020F0502020204030204" pitchFamily="34" charset="0"/>
                        </a:rPr>
                        <a:t>204 </a:t>
                      </a:r>
                      <a:r>
                        <a:rPr lang="ru-RU" sz="1800" dirty="0" err="1">
                          <a:solidFill>
                            <a:schemeClr val="accent3">
                              <a:lumMod val="50000"/>
                            </a:schemeClr>
                          </a:solidFill>
                          <a:latin typeface="Calibri" panose="020F0502020204030204" pitchFamily="34" charset="0"/>
                        </a:rPr>
                        <a:t>No</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(Нет содержимого)</a:t>
                      </a:r>
                    </a:p>
                    <a:p>
                      <a:pPr algn="just"/>
                      <a:r>
                        <a:rPr lang="ru-RU" sz="1800" dirty="0">
                          <a:solidFill>
                            <a:schemeClr val="accent3">
                              <a:lumMod val="50000"/>
                            </a:schemeClr>
                          </a:solidFill>
                          <a:latin typeface="Calibri" panose="020F0502020204030204" pitchFamily="34" charset="0"/>
                        </a:rPr>
                        <a:t>206 </a:t>
                      </a:r>
                      <a:r>
                        <a:rPr lang="ru-RU" sz="1800" dirty="0" err="1">
                          <a:solidFill>
                            <a:schemeClr val="accent3">
                              <a:lumMod val="50000"/>
                            </a:schemeClr>
                          </a:solidFill>
                          <a:latin typeface="Calibri" panose="020F0502020204030204" pitchFamily="34" charset="0"/>
                        </a:rPr>
                        <a:t>Partial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(Частичное содержимое)</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24165636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2027907669"/>
              </p:ext>
            </p:extLst>
          </p:nvPr>
        </p:nvGraphicFramePr>
        <p:xfrm>
          <a:off x="266700" y="914400"/>
          <a:ext cx="8610600" cy="5401133"/>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статуса класса 3xx сообщают клиенту, что для успешного выполнения операции нужно произвести следующий запрос к другому URI. В большинстве случаев новый адрес указывается в поле </a:t>
                      </a:r>
                      <a:r>
                        <a:rPr lang="ru-RU" sz="1800" dirty="0" err="1">
                          <a:solidFill>
                            <a:schemeClr val="accent3">
                              <a:lumMod val="50000"/>
                            </a:schemeClr>
                          </a:solidFill>
                          <a:latin typeface="Calibri" panose="020F0502020204030204" pitchFamily="34" charset="0"/>
                        </a:rPr>
                        <a:t>Location</a:t>
                      </a:r>
                      <a:r>
                        <a:rPr lang="ru-RU" sz="1800" dirty="0">
                          <a:solidFill>
                            <a:schemeClr val="accent3">
                              <a:lumMod val="50000"/>
                            </a:schemeClr>
                          </a:solidFill>
                          <a:latin typeface="Calibri" panose="020F0502020204030204" pitchFamily="34" charset="0"/>
                        </a:rPr>
                        <a:t> заголовка. Клиент в этом случае должен, как правило, произвести автоматический переход («</a:t>
                      </a:r>
                      <a:r>
                        <a:rPr lang="ru-RU" sz="1800" dirty="0" err="1">
                          <a:solidFill>
                            <a:schemeClr val="accent3">
                              <a:lumMod val="50000"/>
                            </a:schemeClr>
                          </a:solidFill>
                          <a:latin typeface="Calibri" panose="020F0502020204030204" pitchFamily="34" charset="0"/>
                        </a:rPr>
                        <a:t>редирект</a:t>
                      </a:r>
                      <a:r>
                        <a:rPr lang="ru-RU" sz="1800" dirty="0">
                          <a:solidFill>
                            <a:schemeClr val="accent3">
                              <a:lumMod val="50000"/>
                            </a:schemeClr>
                          </a:solidFill>
                          <a:latin typeface="Calibri" panose="020F0502020204030204" pitchFamily="34" charset="0"/>
                        </a:rPr>
                        <a:t>»). При обращении к следующему ресурсу можно получить ответ из этого же класса кодов. Может получиться даже длинная цепочка из </a:t>
                      </a:r>
                      <a:r>
                        <a:rPr lang="ru-RU" sz="1800" dirty="0" err="1">
                          <a:solidFill>
                            <a:schemeClr val="accent3">
                              <a:lumMod val="50000"/>
                            </a:schemeClr>
                          </a:solidFill>
                          <a:latin typeface="Calibri" panose="020F0502020204030204" pitchFamily="34" charset="0"/>
                        </a:rPr>
                        <a:t>перенаправлений</a:t>
                      </a:r>
                      <a:r>
                        <a:rPr lang="ru-RU" sz="1800" dirty="0">
                          <a:solidFill>
                            <a:schemeClr val="accent3">
                              <a:lumMod val="50000"/>
                            </a:schemeClr>
                          </a:solidFill>
                          <a:latin typeface="Calibri" panose="020F0502020204030204" pitchFamily="34" charset="0"/>
                        </a:rPr>
                        <a:t>, которые, если будут производиться автоматически, создадут чрезмерную нагрузку на оборудование. Поэтому разработчики протокола HTTP настоятельно рекомендуют после второго подряд подобного ответа обязательно запрашивать подтверждение на перенаправление у пользователя (раньше рекомендовалось после 5-го). За этим следить обязан клиент, так как текущий сервер может перенаправить клиента на ресурс другого сервера. Клиент также должен предотвратить попадание в круговые перенаправления.</a:t>
                      </a: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826423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22308542"/>
              </p:ext>
            </p:extLst>
          </p:nvPr>
        </p:nvGraphicFramePr>
        <p:xfrm>
          <a:off x="266700" y="914400"/>
          <a:ext cx="8610600" cy="30480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24017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300 </a:t>
                      </a:r>
                      <a:r>
                        <a:rPr lang="ru-RU" sz="1800" dirty="0" err="1">
                          <a:solidFill>
                            <a:schemeClr val="accent3">
                              <a:lumMod val="50000"/>
                            </a:schemeClr>
                          </a:solidFill>
                          <a:latin typeface="Calibri" panose="020F0502020204030204" pitchFamily="34" charset="0"/>
                        </a:rPr>
                        <a:t>Multiple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Choices</a:t>
                      </a:r>
                      <a:r>
                        <a:rPr lang="ru-RU" sz="1800" dirty="0">
                          <a:solidFill>
                            <a:schemeClr val="accent3">
                              <a:lumMod val="50000"/>
                            </a:schemeClr>
                          </a:solidFill>
                          <a:latin typeface="Calibri" panose="020F0502020204030204" pitchFamily="34" charset="0"/>
                        </a:rPr>
                        <a:t> (Множественный выбор)</a:t>
                      </a:r>
                    </a:p>
                    <a:p>
                      <a:pPr algn="just"/>
                      <a:r>
                        <a:rPr lang="ru-RU" sz="1800" dirty="0">
                          <a:solidFill>
                            <a:schemeClr val="accent3">
                              <a:lumMod val="50000"/>
                            </a:schemeClr>
                          </a:solidFill>
                          <a:latin typeface="Calibri" panose="020F0502020204030204" pitchFamily="34" charset="0"/>
                        </a:rPr>
                        <a:t>301 </a:t>
                      </a:r>
                      <a:r>
                        <a:rPr lang="ru-RU" sz="1800" dirty="0" err="1">
                          <a:solidFill>
                            <a:schemeClr val="accent3">
                              <a:lumMod val="50000"/>
                            </a:schemeClr>
                          </a:solidFill>
                          <a:latin typeface="Calibri" panose="020F0502020204030204" pitchFamily="34" charset="0"/>
                        </a:rPr>
                        <a:t>Moved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Permanently</a:t>
                      </a:r>
                      <a:r>
                        <a:rPr lang="ru-RU" sz="1800" dirty="0">
                          <a:solidFill>
                            <a:schemeClr val="accent3">
                              <a:lumMod val="50000"/>
                            </a:schemeClr>
                          </a:solidFill>
                          <a:latin typeface="Calibri" panose="020F0502020204030204" pitchFamily="34" charset="0"/>
                        </a:rPr>
                        <a:t> (Перемещено навсегда)</a:t>
                      </a:r>
                    </a:p>
                    <a:p>
                      <a:pPr algn="just"/>
                      <a:r>
                        <a:rPr lang="ru-RU" sz="1800" dirty="0">
                          <a:solidFill>
                            <a:schemeClr val="accent3">
                              <a:lumMod val="50000"/>
                            </a:schemeClr>
                          </a:solidFill>
                          <a:latin typeface="Calibri" panose="020F0502020204030204" pitchFamily="34" charset="0"/>
                        </a:rPr>
                        <a:t>304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Modified</a:t>
                      </a:r>
                      <a:r>
                        <a:rPr lang="ru-RU" sz="1800" dirty="0">
                          <a:solidFill>
                            <a:schemeClr val="accent3">
                              <a:lumMod val="50000"/>
                            </a:schemeClr>
                          </a:solidFill>
                          <a:latin typeface="Calibri" panose="020F0502020204030204" pitchFamily="34" charset="0"/>
                        </a:rPr>
                        <a:t> (Не изменялось)</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08485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933110197"/>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ru-RU" sz="1800" dirty="0">
                          <a:solidFill>
                            <a:schemeClr val="accent3">
                              <a:lumMod val="50000"/>
                            </a:schemeClr>
                          </a:solidFill>
                          <a:latin typeface="Calibri" panose="020F0502020204030204" pitchFamily="34" charset="0"/>
                        </a:rPr>
                        <a:t>4xx </a:t>
                      </a:r>
                      <a:r>
                        <a:rPr lang="ru-RU" sz="1800" dirty="0" err="1">
                          <a:solidFill>
                            <a:schemeClr val="accent3">
                              <a:lumMod val="50000"/>
                            </a:schemeClr>
                          </a:solidFill>
                          <a:latin typeface="Calibri" panose="020F0502020204030204" pitchFamily="34" charset="0"/>
                        </a:rPr>
                        <a:t>Client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клиента)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Класс кодов 4xx предназначен для указания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401 </a:t>
                      </a:r>
                      <a:r>
                        <a:rPr lang="ru-RU" sz="1800" dirty="0" err="1">
                          <a:solidFill>
                            <a:schemeClr val="accent3">
                              <a:lumMod val="50000"/>
                            </a:schemeClr>
                          </a:solidFill>
                          <a:latin typeface="Calibri" panose="020F0502020204030204" pitchFamily="34" charset="0"/>
                        </a:rPr>
                        <a:t>Unauthorized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Неавторизован</a:t>
                      </a:r>
                      <a:r>
                        <a:rPr lang="ru-RU" sz="1800" dirty="0">
                          <a:solidFill>
                            <a:schemeClr val="accent3">
                              <a:lumMod val="50000"/>
                            </a:schemeClr>
                          </a:solidFill>
                          <a:latin typeface="Calibri" panose="020F0502020204030204" pitchFamily="34" charset="0"/>
                        </a:rPr>
                        <a:t>)</a:t>
                      </a:r>
                    </a:p>
                    <a:p>
                      <a:pPr algn="just"/>
                      <a:r>
                        <a:rPr lang="ru-RU" sz="1800" dirty="0">
                          <a:solidFill>
                            <a:schemeClr val="accent3">
                              <a:lumMod val="50000"/>
                            </a:schemeClr>
                          </a:solidFill>
                          <a:latin typeface="Calibri" panose="020F0502020204030204" pitchFamily="34" charset="0"/>
                        </a:rPr>
                        <a:t>402 </a:t>
                      </a:r>
                      <a:r>
                        <a:rPr lang="ru-RU" sz="1800" dirty="0" err="1">
                          <a:solidFill>
                            <a:schemeClr val="accent3">
                              <a:lumMod val="50000"/>
                            </a:schemeClr>
                          </a:solidFill>
                          <a:latin typeface="Calibri" panose="020F0502020204030204" pitchFamily="34" charset="0"/>
                        </a:rPr>
                        <a:t>Payment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оплата)</a:t>
                      </a:r>
                    </a:p>
                    <a:p>
                      <a:pPr algn="just"/>
                      <a:r>
                        <a:rPr lang="ru-RU" sz="1800" dirty="0">
                          <a:solidFill>
                            <a:schemeClr val="accent3">
                              <a:lumMod val="50000"/>
                            </a:schemeClr>
                          </a:solidFill>
                          <a:latin typeface="Calibri" panose="020F0502020204030204" pitchFamily="34" charset="0"/>
                        </a:rPr>
                        <a:t>403 </a:t>
                      </a:r>
                      <a:r>
                        <a:rPr lang="ru-RU" sz="1800" dirty="0" err="1">
                          <a:solidFill>
                            <a:schemeClr val="accent3">
                              <a:lumMod val="50000"/>
                            </a:schemeClr>
                          </a:solidFill>
                          <a:latin typeface="Calibri" panose="020F0502020204030204" pitchFamily="34" charset="0"/>
                        </a:rPr>
                        <a:t>Forbidden</a:t>
                      </a:r>
                      <a:r>
                        <a:rPr lang="ru-RU" sz="1800" dirty="0">
                          <a:solidFill>
                            <a:schemeClr val="accent3">
                              <a:lumMod val="50000"/>
                            </a:schemeClr>
                          </a:solidFill>
                          <a:latin typeface="Calibri" panose="020F0502020204030204" pitchFamily="34" charset="0"/>
                        </a:rPr>
                        <a:t> (Запрещено)</a:t>
                      </a:r>
                    </a:p>
                    <a:p>
                      <a:pPr algn="just"/>
                      <a:r>
                        <a:rPr lang="ru-RU" sz="1800" dirty="0">
                          <a:solidFill>
                            <a:schemeClr val="accent3">
                              <a:lumMod val="50000"/>
                            </a:schemeClr>
                          </a:solidFill>
                          <a:latin typeface="Calibri" panose="020F0502020204030204" pitchFamily="34" charset="0"/>
                        </a:rPr>
                        <a:t>404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Found</a:t>
                      </a:r>
                      <a:r>
                        <a:rPr lang="ru-RU" sz="1800" dirty="0">
                          <a:solidFill>
                            <a:schemeClr val="accent3">
                              <a:lumMod val="50000"/>
                            </a:schemeClr>
                          </a:solidFill>
                          <a:latin typeface="Calibri" panose="020F0502020204030204" pitchFamily="34" charset="0"/>
                        </a:rPr>
                        <a:t> (Не найдено)</a:t>
                      </a:r>
                    </a:p>
                    <a:p>
                      <a:pPr algn="just"/>
                      <a:r>
                        <a:rPr lang="ru-RU" sz="1800" dirty="0">
                          <a:solidFill>
                            <a:schemeClr val="accent3">
                              <a:lumMod val="50000"/>
                            </a:schemeClr>
                          </a:solidFill>
                          <a:latin typeface="Calibri" panose="020F0502020204030204" pitchFamily="34" charset="0"/>
                        </a:rPr>
                        <a:t>405 </a:t>
                      </a:r>
                      <a:r>
                        <a:rPr lang="ru-RU" sz="1800" dirty="0" err="1">
                          <a:solidFill>
                            <a:schemeClr val="accent3">
                              <a:lumMod val="50000"/>
                            </a:schemeClr>
                          </a:solidFill>
                          <a:latin typeface="Calibri" panose="020F0502020204030204" pitchFamily="34" charset="0"/>
                        </a:rPr>
                        <a:t>Method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Allowed</a:t>
                      </a:r>
                      <a:r>
                        <a:rPr lang="ru-RU" sz="1800" dirty="0">
                          <a:solidFill>
                            <a:schemeClr val="accent3">
                              <a:lumMod val="50000"/>
                            </a:schemeClr>
                          </a:solidFill>
                          <a:latin typeface="Calibri" panose="020F0502020204030204" pitchFamily="34" charset="0"/>
                        </a:rPr>
                        <a:t> (Метод не поддерживается)</a:t>
                      </a:r>
                    </a:p>
                    <a:p>
                      <a:pPr algn="just"/>
                      <a:r>
                        <a:rPr lang="ru-RU" sz="1800" dirty="0">
                          <a:solidFill>
                            <a:schemeClr val="accent3">
                              <a:lumMod val="50000"/>
                            </a:schemeClr>
                          </a:solidFill>
                          <a:latin typeface="Calibri" panose="020F0502020204030204" pitchFamily="34" charset="0"/>
                        </a:rPr>
                        <a:t>406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Acceptable</a:t>
                      </a:r>
                      <a:r>
                        <a:rPr lang="ru-RU" sz="1800" dirty="0">
                          <a:solidFill>
                            <a:schemeClr val="accent3">
                              <a:lumMod val="50000"/>
                            </a:schemeClr>
                          </a:solidFill>
                          <a:latin typeface="Calibri" panose="020F0502020204030204" pitchFamily="34" charset="0"/>
                        </a:rPr>
                        <a:t> (Не приемлемо)</a:t>
                      </a:r>
                    </a:p>
                    <a:p>
                      <a:pPr algn="just"/>
                      <a:r>
                        <a:rPr lang="ru-RU" sz="1800" dirty="0">
                          <a:solidFill>
                            <a:schemeClr val="accent3">
                              <a:lumMod val="50000"/>
                            </a:schemeClr>
                          </a:solidFill>
                          <a:latin typeface="Calibri" panose="020F0502020204030204" pitchFamily="34" charset="0"/>
                        </a:rPr>
                        <a:t>407 </a:t>
                      </a:r>
                      <a:r>
                        <a:rPr lang="ru-RU" sz="1800" dirty="0" err="1">
                          <a:solidFill>
                            <a:schemeClr val="accent3">
                              <a:lumMod val="50000"/>
                            </a:schemeClr>
                          </a:solidFill>
                          <a:latin typeface="Calibri" panose="020F0502020204030204" pitchFamily="34" charset="0"/>
                        </a:rPr>
                        <a:t>Proxy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Authentication</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аутентификация прокси)</a:t>
                      </a: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4483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4075935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a16="http://schemas.microsoft.com/office/drawing/2014/main" xmlns="" val="1737678951"/>
                    </a:ext>
                  </a:extLst>
                </a:gridCol>
                <a:gridCol w="6362700">
                  <a:extLst>
                    <a:ext uri="{9D8B030D-6E8A-4147-A177-3AD203B41FA5}">
                      <a16:colId xmlns:a16="http://schemas.microsoft.com/office/drawing/2014/main" xmlns=""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xmlns="" val="3344013764"/>
                  </a:ext>
                </a:extLst>
              </a:tr>
              <a:tr h="4459147">
                <a:tc>
                  <a:txBody>
                    <a:bodyPr/>
                    <a:lstStyle/>
                    <a:p>
                      <a:pPr algn="ctr"/>
                      <a:r>
                        <a:rPr lang="ru-RU" sz="1800" dirty="0">
                          <a:solidFill>
                            <a:schemeClr val="accent3">
                              <a:lumMod val="50000"/>
                            </a:schemeClr>
                          </a:solidFill>
                          <a:latin typeface="Calibri" panose="020F0502020204030204" pitchFamily="34" charset="0"/>
                        </a:rPr>
                        <a:t>5xx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сервера)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5xx выделены под случаи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500 </a:t>
                      </a:r>
                      <a:r>
                        <a:rPr lang="ru-RU" sz="1800" dirty="0" err="1">
                          <a:solidFill>
                            <a:schemeClr val="accent3">
                              <a:lumMod val="50000"/>
                            </a:schemeClr>
                          </a:solidFill>
                          <a:latin typeface="Calibri" panose="020F0502020204030204" pitchFamily="34" charset="0"/>
                        </a:rPr>
                        <a:t>Internal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(Внутренняя ошибка сервера)</a:t>
                      </a:r>
                    </a:p>
                    <a:p>
                      <a:pPr algn="just"/>
                      <a:r>
                        <a:rPr lang="ru-RU" sz="1800" dirty="0">
                          <a:solidFill>
                            <a:schemeClr val="accent3">
                              <a:lumMod val="50000"/>
                            </a:schemeClr>
                          </a:solidFill>
                          <a:latin typeface="Calibri" panose="020F0502020204030204" pitchFamily="34" charset="0"/>
                        </a:rPr>
                        <a:t>502 </a:t>
                      </a:r>
                      <a:r>
                        <a:rPr lang="ru-RU" sz="1800" dirty="0" err="1">
                          <a:solidFill>
                            <a:schemeClr val="accent3">
                              <a:lumMod val="50000"/>
                            </a:schemeClr>
                          </a:solidFill>
                          <a:latin typeface="Calibri" panose="020F0502020204030204" pitchFamily="34" charset="0"/>
                        </a:rPr>
                        <a:t>Bad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(Плохой шлюз)</a:t>
                      </a:r>
                    </a:p>
                    <a:p>
                      <a:pPr algn="just"/>
                      <a:r>
                        <a:rPr lang="ru-RU" sz="1800" dirty="0">
                          <a:solidFill>
                            <a:schemeClr val="accent3">
                              <a:lumMod val="50000"/>
                            </a:schemeClr>
                          </a:solidFill>
                          <a:latin typeface="Calibri" panose="020F0502020204030204" pitchFamily="34" charset="0"/>
                        </a:rPr>
                        <a:t>503 </a:t>
                      </a:r>
                      <a:r>
                        <a:rPr lang="ru-RU" sz="1800" dirty="0" err="1">
                          <a:solidFill>
                            <a:schemeClr val="accent3">
                              <a:lumMod val="50000"/>
                            </a:schemeClr>
                          </a:solidFill>
                          <a:latin typeface="Calibri" panose="020F0502020204030204" pitchFamily="34" charset="0"/>
                        </a:rPr>
                        <a:t>Service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Unavailable</a:t>
                      </a:r>
                      <a:r>
                        <a:rPr lang="ru-RU" sz="1800" dirty="0">
                          <a:solidFill>
                            <a:schemeClr val="accent3">
                              <a:lumMod val="50000"/>
                            </a:schemeClr>
                          </a:solidFill>
                          <a:latin typeface="Calibri" panose="020F0502020204030204" pitchFamily="34" charset="0"/>
                        </a:rPr>
                        <a:t> (Сервис недоступен)</a:t>
                      </a:r>
                    </a:p>
                    <a:p>
                      <a:pPr algn="just"/>
                      <a:r>
                        <a:rPr lang="ru-RU" sz="1800" dirty="0">
                          <a:solidFill>
                            <a:schemeClr val="accent3">
                              <a:lumMod val="50000"/>
                            </a:schemeClr>
                          </a:solidFill>
                          <a:latin typeface="Calibri" panose="020F0502020204030204" pitchFamily="34" charset="0"/>
                        </a:rPr>
                        <a:t>504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Timeout</a:t>
                      </a:r>
                      <a:r>
                        <a:rPr lang="ru-RU" sz="1800" dirty="0">
                          <a:solidFill>
                            <a:schemeClr val="accent3">
                              <a:lumMod val="50000"/>
                            </a:schemeClr>
                          </a:solidFill>
                          <a:latin typeface="Calibri" panose="020F0502020204030204" pitchFamily="34" charset="0"/>
                        </a:rPr>
                        <a:t> (Шлюз не отвечает)</a:t>
                      </a:r>
                    </a:p>
                  </a:txBody>
                  <a:tcPr anchor="ctr"/>
                </a:tc>
                <a:extLst>
                  <a:ext uri="{0D108BD9-81ED-4DB2-BD59-A6C34878D82A}">
                    <a16:rowId xmlns:a16="http://schemas.microsoft.com/office/drawing/2014/main" xmlns="" val="114973686"/>
                  </a:ext>
                </a:extLst>
              </a:tr>
            </a:tbl>
          </a:graphicData>
        </a:graphic>
      </p:graphicFrame>
    </p:spTree>
    <p:extLst>
      <p:ext uri="{BB962C8B-B14F-4D97-AF65-F5344CB8AC3E}">
        <p14:creationId xmlns:p14="http://schemas.microsoft.com/office/powerpoint/2010/main" val="3438443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838200"/>
            <a:ext cx="8686800" cy="533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HTTP (HTTP </a:t>
            </a:r>
            <a:r>
              <a:rPr lang="ru-RU" dirty="0" err="1">
                <a:latin typeface="Calibri" panose="020F0502020204030204" pitchFamily="34" charset="0"/>
              </a:rPr>
              <a:t>Header</a:t>
            </a:r>
            <a:r>
              <a:rPr lang="ru-RU" dirty="0">
                <a:latin typeface="Calibri" panose="020F0502020204030204" pitchFamily="34" charset="0"/>
              </a:rPr>
              <a:t>) – это строка в HTTP-сообщении, содержащая разделенную двоеточием пару вида «параметр-значение». Формат заголовка соответствует общему формату заголовков текстовых сетевых сообщений ARPA (RFC 822). Как правило, браузер и веб-сервер включают в сообщения более чем по одному заголовку. Заголовки должны отправляться раньше тела сообщения и отделяться от него хотя бы одной пустой строкой (CRLF).</a:t>
            </a:r>
          </a:p>
          <a:p>
            <a:pPr algn="just"/>
            <a:endParaRPr lang="ru-RU" dirty="0">
              <a:latin typeface="Calibri" panose="020F0502020204030204" pitchFamily="34" charset="0"/>
            </a:endParaRPr>
          </a:p>
          <a:p>
            <a:pPr algn="just"/>
            <a:r>
              <a:rPr lang="ru-RU" dirty="0">
                <a:latin typeface="Calibri" panose="020F0502020204030204" pitchFamily="34" charset="0"/>
              </a:rPr>
              <a:t>Название параметра должно состоять минимум из одного печатного символа (ASCII-коды от 33 до 126). После названия сразу должен следовать символ двоеточия. Значение может содержать любые символы ASCII, кроме перевода строки (CR, код 10) и возврата каретки (LF, код 13).</a:t>
            </a:r>
          </a:p>
          <a:p>
            <a:pPr algn="just"/>
            <a:endParaRPr lang="ru-RU" dirty="0">
              <a:latin typeface="Calibri" panose="020F0502020204030204" pitchFamily="34" charset="0"/>
            </a:endParaRPr>
          </a:p>
          <a:p>
            <a:pPr algn="just"/>
            <a:r>
              <a:rPr lang="ru-RU" dirty="0">
                <a:latin typeface="Calibri" panose="020F0502020204030204" pitchFamily="34" charset="0"/>
              </a:rPr>
              <a:t>Пробельные символы в начале и конце значения обрезаются. Последовательность нескольких пробельных символов внутри значения может восприниматься как один пробел. Регистр символов в названии и значении не имеет значения (если иное не предусмотрено форматом поля).</a:t>
            </a:r>
          </a:p>
        </p:txBody>
      </p:sp>
    </p:spTree>
    <p:extLst>
      <p:ext uri="{BB962C8B-B14F-4D97-AF65-F5344CB8AC3E}">
        <p14:creationId xmlns:p14="http://schemas.microsoft.com/office/powerpoint/2010/main" val="3267336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sp>
        <p:nvSpPr>
          <p:cNvPr id="10" name="Блок-схема: альтернативный процесс 9"/>
          <p:cNvSpPr/>
          <p:nvPr/>
        </p:nvSpPr>
        <p:spPr>
          <a:xfrm>
            <a:off x="235527" y="4800600"/>
            <a:ext cx="8679873" cy="130434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dirty="0">
                <a:solidFill>
                  <a:schemeClr val="bg1"/>
                </a:solidFill>
                <a:latin typeface="Calibri" panose="020F0502020204030204" pitchFamily="34" charset="0"/>
              </a:rPr>
              <a:t>WWW - это сетевая технология</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прикладного уровня стека </a:t>
            </a:r>
            <a:r>
              <a:rPr lang="en-US" dirty="0">
                <a:solidFill>
                  <a:schemeClr val="bg1"/>
                </a:solidFill>
                <a:latin typeface="Calibri" panose="020F0502020204030204" pitchFamily="34" charset="0"/>
              </a:rPr>
              <a:t>TCP/IP </a:t>
            </a:r>
            <a:r>
              <a:rPr lang="ru-RU" dirty="0">
                <a:solidFill>
                  <a:schemeClr val="bg1"/>
                </a:solidFill>
                <a:latin typeface="Calibri" panose="020F0502020204030204" pitchFamily="34" charset="0"/>
              </a:rPr>
              <a:t>, построенная на клиент-</a:t>
            </a:r>
            <a:r>
              <a:rPr lang="ru-RU" dirty="0" err="1">
                <a:solidFill>
                  <a:schemeClr val="bg1"/>
                </a:solidFill>
                <a:latin typeface="Calibri" panose="020F0502020204030204" pitchFamily="34" charset="0"/>
              </a:rPr>
              <a:t>сервернои</a:t>
            </a:r>
            <a:r>
              <a:rPr lang="ru-RU" dirty="0">
                <a:solidFill>
                  <a:schemeClr val="bg1"/>
                </a:solidFill>
                <a:latin typeface="Calibri" panose="020F0502020204030204" pitchFamily="34" charset="0"/>
              </a:rPr>
              <a:t>̆ архитектуре и использующая инфраструктуру Интернет для взаимодействия между сервером и клиентом</a:t>
            </a:r>
            <a:endParaRPr lang="ru-RU" sz="1800" kern="1200" noProof="0" dirty="0">
              <a:solidFill>
                <a:schemeClr val="bg1"/>
              </a:solidFill>
              <a:latin typeface="Calibri" panose="020F0502020204030204" pitchFamily="34" charset="0"/>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27" y="1046496"/>
            <a:ext cx="3345873" cy="2141359"/>
          </a:xfrm>
          <a:prstGeom prst="rect">
            <a:avLst/>
          </a:prstGeom>
        </p:spPr>
      </p:pic>
      <p:sp>
        <p:nvSpPr>
          <p:cNvPr id="16" name="Блок-схема: альтернативный процесс 15"/>
          <p:cNvSpPr/>
          <p:nvPr/>
        </p:nvSpPr>
        <p:spPr>
          <a:xfrm>
            <a:off x="235527" y="3322024"/>
            <a:ext cx="8679873" cy="13261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b="1" dirty="0" err="1">
                <a:solidFill>
                  <a:schemeClr val="bg1"/>
                </a:solidFill>
                <a:latin typeface="Calibri" panose="020F0502020204030204" pitchFamily="34" charset="0"/>
              </a:rPr>
              <a:t>World</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Wide</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Web</a:t>
            </a:r>
            <a:r>
              <a:rPr lang="ru-RU" b="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(WWW,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веб, Всемирная паутина) — это распределенная информационная система, предоставляющая доступ к гипертекстовым документам по протоколу HTTP (</a:t>
            </a:r>
            <a:r>
              <a:rPr lang="ru-RU" dirty="0" err="1">
                <a:solidFill>
                  <a:schemeClr val="bg1"/>
                </a:solidFill>
                <a:latin typeface="Calibri" panose="020F0502020204030204" pitchFamily="34" charset="0"/>
              </a:rPr>
              <a:t>HyperText</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Transfer</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Protocol</a:t>
            </a:r>
            <a:r>
              <a:rPr lang="ru-RU" dirty="0">
                <a:solidFill>
                  <a:schemeClr val="bg1"/>
                </a:solidFill>
                <a:latin typeface="Calibri" panose="020F0502020204030204" pitchFamily="34" charset="0"/>
              </a:rPr>
              <a:t>) </a:t>
            </a:r>
            <a:endParaRPr lang="ru-RU" sz="1800" kern="1200" noProof="0" dirty="0">
              <a:solidFill>
                <a:schemeClr val="bg1"/>
              </a:solidFill>
              <a:latin typeface="Calibri" panose="020F0502020204030204" pitchFamily="34" charset="0"/>
            </a:endParaRPr>
          </a:p>
        </p:txBody>
      </p:sp>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831364"/>
            <a:ext cx="3381375" cy="2414460"/>
          </a:xfrm>
          <a:prstGeom prst="rect">
            <a:avLst/>
          </a:prstGeom>
        </p:spPr>
      </p:pic>
      <p:pic>
        <p:nvPicPr>
          <p:cNvPr id="3" name="Picture 2"/>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33800" y="1371600"/>
            <a:ext cx="1219200" cy="1219200"/>
          </a:xfrm>
          <a:prstGeom prst="rect">
            <a:avLst/>
          </a:prstGeom>
        </p:spPr>
      </p:pic>
      <p:sp>
        <p:nvSpPr>
          <p:cNvPr id="4" name="Rectangle 3"/>
          <p:cNvSpPr/>
          <p:nvPr/>
        </p:nvSpPr>
        <p:spPr>
          <a:xfrm>
            <a:off x="235527" y="6108805"/>
            <a:ext cx="3763723" cy="369332"/>
          </a:xfrm>
          <a:prstGeom prst="rect">
            <a:avLst/>
          </a:prstGeom>
        </p:spPr>
        <p:txBody>
          <a:bodyPr wrap="none">
            <a:spAutoFit/>
          </a:bodyPr>
          <a:lstStyle/>
          <a:p>
            <a:r>
              <a:rPr lang="en-US" dirty="0">
                <a:latin typeface="Calibri" charset="0"/>
                <a:ea typeface="Calibri" charset="0"/>
                <a:cs typeface="Calibri" charset="0"/>
                <a:hlinkClick r:id="rId6"/>
              </a:rPr>
              <a:t>http://</a:t>
            </a:r>
            <a:r>
              <a:rPr lang="en-US" dirty="0" smtClean="0">
                <a:latin typeface="Calibri" charset="0"/>
                <a:ea typeface="Calibri" charset="0"/>
                <a:cs typeface="Calibri" charset="0"/>
                <a:hlinkClick r:id="rId6"/>
              </a:rPr>
              <a:t>net.e-publish.ru/p214aa1.html</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3" name="Прямоугольник 2"/>
          <p:cNvSpPr/>
          <p:nvPr/>
        </p:nvSpPr>
        <p:spPr>
          <a:xfrm>
            <a:off x="214746" y="1143000"/>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GET </a:t>
            </a:r>
            <a:r>
              <a:rPr lang="en-US" sz="1400" b="1" dirty="0">
                <a:solidFill>
                  <a:schemeClr val="accent3">
                    <a:lumMod val="50000"/>
                  </a:schemeClr>
                </a:solidFill>
                <a:latin typeface="Consolas" panose="020B0609020204030204" pitchFamily="49" charset="0"/>
                <a:hlinkClick r:id="rId3"/>
              </a:rPr>
              <a:t>http://smarly.net/ HTTP/1.1</a:t>
            </a:r>
          </a:p>
          <a:p>
            <a:r>
              <a:rPr lang="en-US" sz="1400" b="1" dirty="0">
                <a:solidFill>
                  <a:schemeClr val="accent3">
                    <a:lumMod val="50000"/>
                  </a:schemeClr>
                </a:solidFill>
                <a:latin typeface="Consolas" panose="020B0609020204030204" pitchFamily="49" charset="0"/>
              </a:rPr>
              <a:t>Host: smarly.net</a:t>
            </a:r>
          </a:p>
          <a:p>
            <a:r>
              <a:rPr lang="en-US" sz="1400" b="1" dirty="0">
                <a:solidFill>
                  <a:schemeClr val="accent3">
                    <a:lumMod val="50000"/>
                  </a:schemeClr>
                </a:solidFill>
                <a:latin typeface="Consolas" panose="020B0609020204030204" pitchFamily="49" charset="0"/>
              </a:rPr>
              <a:t>Connection: keep-alive</a:t>
            </a:r>
          </a:p>
          <a:p>
            <a:r>
              <a:rPr lang="en-US" sz="1400" b="1" dirty="0">
                <a:solidFill>
                  <a:schemeClr val="accent3">
                    <a:lumMod val="50000"/>
                  </a:schemeClr>
                </a:solidFill>
                <a:latin typeface="Consolas" panose="020B0609020204030204" pitchFamily="49" charset="0"/>
              </a:rPr>
              <a:t>Accept: text/</a:t>
            </a:r>
            <a:r>
              <a:rPr lang="en-US" sz="1400" b="1" dirty="0" err="1">
                <a:solidFill>
                  <a:schemeClr val="accent3">
                    <a:lumMod val="50000"/>
                  </a:schemeClr>
                </a:solidFill>
                <a:latin typeface="Consolas" panose="020B0609020204030204" pitchFamily="49" charset="0"/>
              </a:rPr>
              <a:t>html,application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xhtml+xml,application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xml;q</a:t>
            </a:r>
            <a:r>
              <a:rPr lang="en-US" sz="1400" b="1" dirty="0">
                <a:solidFill>
                  <a:schemeClr val="accent3">
                    <a:lumMod val="50000"/>
                  </a:schemeClr>
                </a:solidFill>
                <a:latin typeface="Consolas" panose="020B0609020204030204" pitchFamily="49" charset="0"/>
              </a:rPr>
              <a:t>=0.9,image/</a:t>
            </a:r>
            <a:r>
              <a:rPr lang="en-US" sz="1400" b="1" dirty="0" err="1">
                <a:solidFill>
                  <a:schemeClr val="accent3">
                    <a:lumMod val="50000"/>
                  </a:schemeClr>
                </a:solidFill>
                <a:latin typeface="Consolas" panose="020B0609020204030204" pitchFamily="49" charset="0"/>
              </a:rPr>
              <a:t>webp</a:t>
            </a:r>
            <a:r>
              <a:rPr lang="en-US" sz="1400" b="1" dirty="0">
                <a:solidFill>
                  <a:schemeClr val="accent3">
                    <a:lumMod val="50000"/>
                  </a:schemeClr>
                </a:solidFill>
                <a:latin typeface="Consolas" panose="020B0609020204030204" pitchFamily="49" charset="0"/>
              </a:rPr>
              <a:t>,*/*;q=0.8</a:t>
            </a:r>
          </a:p>
          <a:p>
            <a:r>
              <a:rPr lang="en-US" sz="1400" b="1" dirty="0">
                <a:solidFill>
                  <a:schemeClr val="accent3">
                    <a:lumMod val="50000"/>
                  </a:schemeClr>
                </a:solidFill>
                <a:latin typeface="Consolas" panose="020B0609020204030204" pitchFamily="49" charset="0"/>
              </a:rPr>
              <a:t>Upgrade-Insecure-Requests: 1</a:t>
            </a:r>
          </a:p>
          <a:p>
            <a:r>
              <a:rPr lang="en-US" sz="1400" b="1" dirty="0">
                <a:solidFill>
                  <a:schemeClr val="accent3">
                    <a:lumMod val="50000"/>
                  </a:schemeClr>
                </a:solidFill>
                <a:latin typeface="Consolas" panose="020B0609020204030204" pitchFamily="49" charset="0"/>
              </a:rPr>
              <a:t>User-Agent: Mozilla/5.0 (Windows NT 6.3; WOW64) </a:t>
            </a:r>
            <a:r>
              <a:rPr lang="en-US" sz="1400" b="1" dirty="0" err="1">
                <a:solidFill>
                  <a:schemeClr val="accent3">
                    <a:lumMod val="50000"/>
                  </a:schemeClr>
                </a:solidFill>
                <a:latin typeface="Consolas" panose="020B0609020204030204" pitchFamily="49" charset="0"/>
              </a:rPr>
              <a:t>AppleWebKit</a:t>
            </a:r>
            <a:r>
              <a:rPr lang="en-US" sz="1400" b="1" dirty="0">
                <a:solidFill>
                  <a:schemeClr val="accent3">
                    <a:lumMod val="50000"/>
                  </a:schemeClr>
                </a:solidFill>
                <a:latin typeface="Consolas" panose="020B0609020204030204" pitchFamily="49" charset="0"/>
              </a:rPr>
              <a:t>/537.36 (KHTML, like Gecko) Chrome/48.0.2564.109 Safari/537.36</a:t>
            </a:r>
          </a:p>
          <a:p>
            <a:r>
              <a:rPr lang="en-US" sz="1400" b="1" dirty="0">
                <a:solidFill>
                  <a:schemeClr val="accent3">
                    <a:lumMod val="50000"/>
                  </a:schemeClr>
                </a:solidFill>
                <a:latin typeface="Consolas" panose="020B0609020204030204" pitchFamily="49" charset="0"/>
              </a:rPr>
              <a:t>Accept-Encoding: </a:t>
            </a:r>
            <a:r>
              <a:rPr lang="en-US" sz="1400" b="1" dirty="0" err="1">
                <a:solidFill>
                  <a:schemeClr val="accent3">
                    <a:lumMod val="50000"/>
                  </a:schemeClr>
                </a:solidFill>
                <a:latin typeface="Consolas" panose="020B0609020204030204" pitchFamily="49" charset="0"/>
              </a:rPr>
              <a:t>gzip</a:t>
            </a:r>
            <a:r>
              <a:rPr lang="en-US" sz="1400" b="1" dirty="0">
                <a:solidFill>
                  <a:schemeClr val="accent3">
                    <a:lumMod val="50000"/>
                  </a:schemeClr>
                </a:solidFill>
                <a:latin typeface="Consolas" panose="020B0609020204030204" pitchFamily="49" charset="0"/>
              </a:rPr>
              <a:t>, deflate, </a:t>
            </a:r>
            <a:r>
              <a:rPr lang="en-US" sz="1400" b="1" dirty="0" err="1">
                <a:solidFill>
                  <a:schemeClr val="accent3">
                    <a:lumMod val="50000"/>
                  </a:schemeClr>
                </a:solidFill>
                <a:latin typeface="Consolas" panose="020B0609020204030204" pitchFamily="49" charset="0"/>
              </a:rPr>
              <a:t>sdch</a:t>
            </a:r>
            <a:endParaRPr lang="en-US" sz="1400" b="1" dirty="0">
              <a:solidFill>
                <a:schemeClr val="accent3">
                  <a:lumMod val="50000"/>
                </a:schemeClr>
              </a:solidFill>
              <a:latin typeface="Consolas" panose="020B0609020204030204" pitchFamily="49" charset="0"/>
            </a:endParaRPr>
          </a:p>
          <a:p>
            <a:r>
              <a:rPr lang="en-US" sz="1400" b="1" dirty="0">
                <a:solidFill>
                  <a:schemeClr val="accent3">
                    <a:lumMod val="50000"/>
                  </a:schemeClr>
                </a:solidFill>
                <a:latin typeface="Consolas" panose="020B0609020204030204" pitchFamily="49" charset="0"/>
              </a:rPr>
              <a:t>Accept-Language: </a:t>
            </a:r>
            <a:r>
              <a:rPr lang="en-US" sz="1400" b="1" dirty="0" err="1">
                <a:solidFill>
                  <a:schemeClr val="accent3">
                    <a:lumMod val="50000"/>
                  </a:schemeClr>
                </a:solidFill>
                <a:latin typeface="Consolas" panose="020B0609020204030204" pitchFamily="49" charset="0"/>
              </a:rPr>
              <a:t>ru,en-US;q</a:t>
            </a:r>
            <a:r>
              <a:rPr lang="en-US" sz="1400" b="1" dirty="0">
                <a:solidFill>
                  <a:schemeClr val="accent3">
                    <a:lumMod val="50000"/>
                  </a:schemeClr>
                </a:solidFill>
                <a:latin typeface="Consolas" panose="020B0609020204030204" pitchFamily="49" charset="0"/>
              </a:rPr>
              <a:t>=0.8,en;q=0.6,it;q=0.4</a:t>
            </a:r>
          </a:p>
          <a:p>
            <a:r>
              <a:rPr lang="en-US" sz="1400" b="1" dirty="0">
                <a:solidFill>
                  <a:schemeClr val="accent3">
                    <a:lumMod val="50000"/>
                  </a:schemeClr>
                </a:solidFill>
                <a:latin typeface="Consolas" panose="020B0609020204030204" pitchFamily="49" charset="0"/>
              </a:rPr>
              <a:t>Cookie: _</a:t>
            </a:r>
            <a:r>
              <a:rPr lang="en-US" sz="1400" b="1" dirty="0" err="1">
                <a:solidFill>
                  <a:schemeClr val="accent3">
                    <a:lumMod val="50000"/>
                  </a:schemeClr>
                </a:solidFill>
                <a:latin typeface="Consolas" panose="020B0609020204030204" pitchFamily="49" charset="0"/>
              </a:rPr>
              <a:t>ym_uid</a:t>
            </a:r>
            <a:r>
              <a:rPr lang="en-US" sz="1400" b="1" dirty="0">
                <a:solidFill>
                  <a:schemeClr val="accent3">
                    <a:lumMod val="50000"/>
                  </a:schemeClr>
                </a:solidFill>
                <a:latin typeface="Consolas" panose="020B0609020204030204" pitchFamily="49" charset="0"/>
              </a:rPr>
              <a:t>=144834572026550300; _</a:t>
            </a:r>
            <a:r>
              <a:rPr lang="en-US" sz="1400" b="1" dirty="0" err="1">
                <a:solidFill>
                  <a:schemeClr val="accent3">
                    <a:lumMod val="50000"/>
                  </a:schemeClr>
                </a:solidFill>
                <a:latin typeface="Consolas" panose="020B0609020204030204" pitchFamily="49" charset="0"/>
              </a:rPr>
              <a:t>ym_isad</a:t>
            </a:r>
            <a:r>
              <a:rPr lang="en-US" sz="1400" b="1" dirty="0">
                <a:solidFill>
                  <a:schemeClr val="accent3">
                    <a:lumMod val="50000"/>
                  </a:schemeClr>
                </a:solidFill>
                <a:latin typeface="Consolas" panose="020B0609020204030204" pitchFamily="49" charset="0"/>
              </a:rPr>
              <a:t>=1; _</a:t>
            </a:r>
            <a:r>
              <a:rPr lang="en-US" sz="1400" b="1" dirty="0" err="1">
                <a:solidFill>
                  <a:schemeClr val="accent3">
                    <a:lumMod val="50000"/>
                  </a:schemeClr>
                </a:solidFill>
                <a:latin typeface="Consolas" panose="020B0609020204030204" pitchFamily="49" charset="0"/>
              </a:rPr>
              <a:t>ga</a:t>
            </a:r>
            <a:r>
              <a:rPr lang="en-US" sz="1400" b="1" dirty="0">
                <a:solidFill>
                  <a:schemeClr val="accent3">
                    <a:lumMod val="50000"/>
                  </a:schemeClr>
                </a:solidFill>
                <a:latin typeface="Consolas" panose="020B0609020204030204" pitchFamily="49" charset="0"/>
              </a:rPr>
              <a:t>=GA1.2.20772410.1448345720</a:t>
            </a:r>
          </a:p>
        </p:txBody>
      </p:sp>
      <p:sp>
        <p:nvSpPr>
          <p:cNvPr id="6" name="Прямоугольник 5"/>
          <p:cNvSpPr/>
          <p:nvPr/>
        </p:nvSpPr>
        <p:spPr>
          <a:xfrm>
            <a:off x="214746" y="3729065"/>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HTTP/1.1 200 OK</a:t>
            </a:r>
          </a:p>
          <a:p>
            <a:r>
              <a:rPr lang="en-US" sz="1400" b="1" dirty="0">
                <a:solidFill>
                  <a:schemeClr val="accent3">
                    <a:lumMod val="50000"/>
                  </a:schemeClr>
                </a:solidFill>
                <a:latin typeface="Consolas" panose="020B0609020204030204" pitchFamily="49" charset="0"/>
              </a:rPr>
              <a:t>Cache-Control: private</a:t>
            </a:r>
          </a:p>
          <a:p>
            <a:r>
              <a:rPr lang="en-US" sz="1400" b="1" dirty="0">
                <a:solidFill>
                  <a:schemeClr val="accent3">
                    <a:lumMod val="50000"/>
                  </a:schemeClr>
                </a:solidFill>
                <a:latin typeface="Consolas" panose="020B0609020204030204" pitchFamily="49" charset="0"/>
              </a:rPr>
              <a:t>Content-Type: text/html; charset=utf-8</a:t>
            </a:r>
          </a:p>
          <a:p>
            <a:r>
              <a:rPr lang="en-US" sz="1400" b="1" dirty="0">
                <a:solidFill>
                  <a:schemeClr val="accent3">
                    <a:lumMod val="50000"/>
                  </a:schemeClr>
                </a:solidFill>
                <a:latin typeface="Consolas" panose="020B0609020204030204" pitchFamily="49" charset="0"/>
              </a:rPr>
              <a:t>Vary: Accept-Encoding</a:t>
            </a:r>
          </a:p>
          <a:p>
            <a:r>
              <a:rPr lang="en-US" sz="1400" b="1" dirty="0">
                <a:solidFill>
                  <a:schemeClr val="accent3">
                    <a:lumMod val="50000"/>
                  </a:schemeClr>
                </a:solidFill>
                <a:latin typeface="Consolas" panose="020B0609020204030204" pitchFamily="49" charset="0"/>
              </a:rPr>
              <a:t>Server: Microsoft-IIS/8.5</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AspNetMvc</a:t>
            </a:r>
            <a:r>
              <a:rPr lang="en-US" sz="1400" b="1" dirty="0">
                <a:solidFill>
                  <a:schemeClr val="accent3">
                    <a:lumMod val="50000"/>
                  </a:schemeClr>
                </a:solidFill>
                <a:latin typeface="Consolas" panose="020B0609020204030204" pitchFamily="49" charset="0"/>
              </a:rPr>
              <a:t>-Version: 5.2</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a:t>
            </a:r>
            <a:r>
              <a:rPr lang="en-US" sz="1400" b="1" dirty="0">
                <a:solidFill>
                  <a:schemeClr val="accent3">
                    <a:lumMod val="50000"/>
                  </a:schemeClr>
                </a:solidFill>
                <a:latin typeface="Consolas" panose="020B0609020204030204" pitchFamily="49" charset="0"/>
              </a:rPr>
              <a:t>-Version: 4.0.30319</a:t>
            </a:r>
          </a:p>
          <a:p>
            <a:r>
              <a:rPr lang="en-US" sz="1400" b="1" dirty="0">
                <a:solidFill>
                  <a:schemeClr val="accent3">
                    <a:lumMod val="50000"/>
                  </a:schemeClr>
                </a:solidFill>
                <a:latin typeface="Consolas" panose="020B0609020204030204" pitchFamily="49" charset="0"/>
              </a:rPr>
              <a:t>X-Powered-By: ASP.NET</a:t>
            </a:r>
          </a:p>
          <a:p>
            <a:r>
              <a:rPr lang="en-US" sz="1400" b="1" dirty="0">
                <a:solidFill>
                  <a:schemeClr val="accent3">
                    <a:lumMod val="50000"/>
                  </a:schemeClr>
                </a:solidFill>
                <a:latin typeface="Consolas" panose="020B0609020204030204" pitchFamily="49" charset="0"/>
              </a:rPr>
              <a:t>Date: Sun, 14 Feb 2016 12:01:51 GMT</a:t>
            </a:r>
          </a:p>
          <a:p>
            <a:r>
              <a:rPr lang="en-US" sz="1400" b="1" dirty="0">
                <a:solidFill>
                  <a:schemeClr val="accent3">
                    <a:lumMod val="50000"/>
                  </a:schemeClr>
                </a:solidFill>
                <a:latin typeface="Consolas" panose="020B0609020204030204" pitchFamily="49" charset="0"/>
              </a:rPr>
              <a:t>Content-Length: 44581</a:t>
            </a:r>
          </a:p>
        </p:txBody>
      </p:sp>
      <p:cxnSp>
        <p:nvCxnSpPr>
          <p:cNvPr id="7" name="Прямая со стрелкой 6"/>
          <p:cNvCxnSpPr>
            <a:stCxn id="8" idx="1"/>
            <a:endCxn id="18" idx="0"/>
          </p:cNvCxnSpPr>
          <p:nvPr/>
        </p:nvCxnSpPr>
        <p:spPr>
          <a:xfrm flipH="1">
            <a:off x="4533900" y="1134919"/>
            <a:ext cx="1554334"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088234" y="96564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Request Headers</a:t>
            </a:r>
          </a:p>
        </p:txBody>
      </p:sp>
      <p:sp>
        <p:nvSpPr>
          <p:cNvPr id="18" name="Скругленный прямоугольник 17"/>
          <p:cNvSpPr/>
          <p:nvPr/>
        </p:nvSpPr>
        <p:spPr>
          <a:xfrm>
            <a:off x="76200" y="1406244"/>
            <a:ext cx="8915400" cy="1983525"/>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24" name="Прямая со стрелкой 23"/>
          <p:cNvCxnSpPr>
            <a:stCxn id="25" idx="1"/>
            <a:endCxn id="26" idx="0"/>
          </p:cNvCxnSpPr>
          <p:nvPr/>
        </p:nvCxnSpPr>
        <p:spPr>
          <a:xfrm flipH="1">
            <a:off x="4556204" y="3732559"/>
            <a:ext cx="1576638"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32842" y="356328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Response Headers</a:t>
            </a:r>
          </a:p>
        </p:txBody>
      </p:sp>
      <p:sp>
        <p:nvSpPr>
          <p:cNvPr id="26" name="Скругленный прямоугольник 25"/>
          <p:cNvSpPr/>
          <p:nvPr/>
        </p:nvSpPr>
        <p:spPr>
          <a:xfrm>
            <a:off x="120808" y="4003884"/>
            <a:ext cx="8870792" cy="1971950"/>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Tree>
    <p:extLst>
      <p:ext uri="{BB962C8B-B14F-4D97-AF65-F5344CB8AC3E}">
        <p14:creationId xmlns:p14="http://schemas.microsoft.com/office/powerpoint/2010/main" val="1896820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609600"/>
            <a:ext cx="8686800" cy="2438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HTTP-заголовки разделяются на четыре основных группы:</a:t>
            </a:r>
          </a:p>
          <a:p>
            <a:pPr algn="just"/>
            <a:endParaRPr lang="ru-RU" dirty="0">
              <a:latin typeface="Calibri" panose="020F0502020204030204" pitchFamily="34" charset="0"/>
            </a:endParaRPr>
          </a:p>
          <a:p>
            <a:pPr algn="just"/>
            <a:r>
              <a:rPr lang="ru-RU" dirty="0" err="1">
                <a:latin typeface="Calibri" panose="020F0502020204030204" pitchFamily="34" charset="0"/>
              </a:rPr>
              <a:t>General</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(Основные заголовки) — включаются в сообщения как клиента, так и сервера.</a:t>
            </a:r>
          </a:p>
          <a:p>
            <a:pPr algn="just"/>
            <a:r>
              <a:rPr lang="ru-RU" dirty="0" err="1">
                <a:latin typeface="Calibri" panose="020F0502020204030204" pitchFamily="34" charset="0"/>
              </a:rPr>
              <a:t>Request</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запроса) — используются только в запросах клиента.</a:t>
            </a:r>
          </a:p>
          <a:p>
            <a:pPr algn="just"/>
            <a:r>
              <a:rPr lang="ru-RU" dirty="0" err="1">
                <a:latin typeface="Calibri" panose="020F0502020204030204" pitchFamily="34" charset="0"/>
              </a:rPr>
              <a:t>Response</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ответа) — присутствуют только в ответах сервера.</a:t>
            </a:r>
          </a:p>
          <a:p>
            <a:pPr algn="just"/>
            <a:r>
              <a:rPr lang="ru-RU" dirty="0" err="1">
                <a:latin typeface="Calibri" panose="020F0502020204030204" pitchFamily="34" charset="0"/>
              </a:rPr>
              <a:t>Entity</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сущности) — сопровождают каждую сущность сообщения.</a:t>
            </a:r>
          </a:p>
        </p:txBody>
      </p:sp>
      <p:sp>
        <p:nvSpPr>
          <p:cNvPr id="6" name="Скругленный прямоугольник 5"/>
          <p:cNvSpPr/>
          <p:nvPr/>
        </p:nvSpPr>
        <p:spPr>
          <a:xfrm>
            <a:off x="228600" y="3231175"/>
            <a:ext cx="8686800" cy="30934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Сущности (</a:t>
            </a:r>
            <a:r>
              <a:rPr lang="ru-RU" dirty="0" err="1">
                <a:latin typeface="Calibri" panose="020F0502020204030204" pitchFamily="34" charset="0"/>
              </a:rPr>
              <a:t>entity</a:t>
            </a:r>
            <a:r>
              <a:rPr lang="ru-RU" dirty="0">
                <a:latin typeface="Calibri" panose="020F0502020204030204" pitchFamily="34" charset="0"/>
              </a:rPr>
              <a:t>, в переводах также встречается название </a:t>
            </a:r>
            <a:r>
              <a:rPr lang="ru-RU" dirty="0" smtClean="0">
                <a:latin typeface="Calibri" panose="020F0502020204030204" pitchFamily="34" charset="0"/>
              </a:rPr>
              <a:t>«объект») </a:t>
            </a:r>
            <a:r>
              <a:rPr lang="ru-RU" dirty="0">
                <a:latin typeface="Calibri" panose="020F0502020204030204" pitchFamily="34" charset="0"/>
              </a:rPr>
              <a:t>— это полезная информация, передаваемая в запросе или ответе. Сущность состоит из </a:t>
            </a:r>
            <a:r>
              <a:rPr lang="ru-RU" dirty="0" smtClean="0">
                <a:latin typeface="Calibri" panose="020F0502020204030204" pitchFamily="34" charset="0"/>
              </a:rPr>
              <a:t>метаданных </a:t>
            </a:r>
            <a:r>
              <a:rPr lang="ru-RU" dirty="0">
                <a:latin typeface="Calibri" panose="020F0502020204030204" pitchFamily="34" charset="0"/>
              </a:rPr>
              <a:t>(заголовки) и непосредственно содержания (тело сообщения).</a:t>
            </a:r>
          </a:p>
          <a:p>
            <a:pPr algn="just"/>
            <a:endParaRPr lang="ru-RU" dirty="0">
              <a:latin typeface="Calibri" panose="020F0502020204030204" pitchFamily="34" charset="0"/>
            </a:endParaRPr>
          </a:p>
          <a:p>
            <a:pPr algn="just"/>
            <a:r>
              <a:rPr lang="ru-RU" dirty="0">
                <a:latin typeface="Calibri" panose="020F0502020204030204" pitchFamily="34" charset="0"/>
              </a:rPr>
              <a:t>В отдельный класс заголовки сущности выделены, чтобы не путать их с заголовками запроса или заголовками ответа при передаче множественного содержимого (</a:t>
            </a:r>
            <a:r>
              <a:rPr lang="ru-RU" dirty="0" err="1">
                <a:latin typeface="Calibri" panose="020F0502020204030204" pitchFamily="34" charset="0"/>
              </a:rPr>
              <a:t>multipart</a:t>
            </a:r>
            <a:r>
              <a:rPr lang="ru-RU" dirty="0">
                <a:latin typeface="Calibri" panose="020F0502020204030204" pitchFamily="34" charset="0"/>
              </a:rPr>
              <a:t>/*). Заголовки запроса и ответа, как и основные заголовки, описывают </a:t>
            </a:r>
            <a:r>
              <a:rPr lang="ru-RU" dirty="0" smtClean="0">
                <a:latin typeface="Calibri" panose="020F0502020204030204" pitchFamily="34" charset="0"/>
              </a:rPr>
              <a:t>все </a:t>
            </a:r>
            <a:r>
              <a:rPr lang="ru-RU" dirty="0">
                <a:latin typeface="Calibri" panose="020F0502020204030204" pitchFamily="34" charset="0"/>
              </a:rPr>
              <a:t>сообщение в целом и размещаются только в начальном блоке заголовков, в то время как заголовки сущности характеризуют содержимое каждой части в отдельности, располагаясь непосредственно перед </a:t>
            </a:r>
            <a:r>
              <a:rPr lang="ru-RU" dirty="0" smtClean="0">
                <a:latin typeface="Calibri" panose="020F0502020204030204" pitchFamily="34" charset="0"/>
              </a:rPr>
              <a:t>ее </a:t>
            </a:r>
            <a:r>
              <a:rPr lang="ru-RU" dirty="0">
                <a:latin typeface="Calibri" panose="020F0502020204030204" pitchFamily="34" charset="0"/>
              </a:rPr>
              <a:t>телом.</a:t>
            </a:r>
          </a:p>
        </p:txBody>
      </p:sp>
    </p:spTree>
    <p:extLst>
      <p:ext uri="{BB962C8B-B14F-4D97-AF65-F5344CB8AC3E}">
        <p14:creationId xmlns:p14="http://schemas.microsoft.com/office/powerpoint/2010/main" val="69488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791698927"/>
              </p:ext>
            </p:extLst>
          </p:nvPr>
        </p:nvGraphicFramePr>
        <p:xfrm>
          <a:off x="266700" y="914401"/>
          <a:ext cx="8610600" cy="504443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Allow</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Список методов, применимых к запрашиваемому ресурсу</a:t>
                      </a: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Content-Encoding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Применяется при необходимости перекодировки содержимого (например,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deflated</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Content-Language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Локализация содержимого (язык(и))</a:t>
                      </a: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Content-Length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Размер тела сообщения (в октетах)</a:t>
                      </a: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Content-Range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Диапазон (используется для поддержания многопоточной загрузки или дозагрузки)</a:t>
                      </a:r>
                    </a:p>
                  </a:txBody>
                  <a:tcPr anchor="ctr"/>
                </a:tc>
                <a:extLst>
                  <a:ext uri="{0D108BD9-81ED-4DB2-BD59-A6C34878D82A}">
                    <a16:rowId xmlns:a16="http://schemas.microsoft.com/office/drawing/2014/main" xmlns="" val="2683999503"/>
                  </a:ext>
                </a:extLst>
              </a:tr>
              <a:tr h="142329">
                <a:tc>
                  <a:txBody>
                    <a:bodyPr/>
                    <a:lstStyle/>
                    <a:p>
                      <a:pPr algn="ctr"/>
                      <a:r>
                        <a:rPr lang="en-US" sz="1800" dirty="0">
                          <a:solidFill>
                            <a:schemeClr val="accent3">
                              <a:lumMod val="50000"/>
                            </a:schemeClr>
                          </a:solidFill>
                          <a:latin typeface="Calibri" panose="020F0502020204030204" pitchFamily="34" charset="0"/>
                        </a:rPr>
                        <a:t>Content-Type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Указывает тип содержимого (</a:t>
                      </a:r>
                      <a:r>
                        <a:rPr lang="ru-RU" sz="1800" dirty="0" err="1">
                          <a:solidFill>
                            <a:schemeClr val="accent3">
                              <a:lumMod val="50000"/>
                            </a:schemeClr>
                          </a:solidFill>
                          <a:latin typeface="Calibri" panose="020F0502020204030204" pitchFamily="34" charset="0"/>
                        </a:rPr>
                        <a:t>mime-type</a:t>
                      </a:r>
                      <a:r>
                        <a:rPr lang="ru-RU" sz="1800" dirty="0">
                          <a:solidFill>
                            <a:schemeClr val="accent3">
                              <a:lumMod val="50000"/>
                            </a:schemeClr>
                          </a:solidFill>
                          <a:latin typeface="Calibri" panose="020F0502020204030204" pitchFamily="34" charset="0"/>
                        </a:rPr>
                        <a:t>, например </a:t>
                      </a:r>
                      <a:r>
                        <a:rPr lang="ru-RU" sz="1800" dirty="0" err="1">
                          <a:solidFill>
                            <a:schemeClr val="accent3">
                              <a:lumMod val="50000"/>
                            </a:schemeClr>
                          </a:solidFill>
                          <a:latin typeface="Calibri" panose="020F0502020204030204" pitchFamily="34" charset="0"/>
                        </a:rPr>
                        <a:t>text</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html</a:t>
                      </a:r>
                      <a:r>
                        <a:rPr lang="ru-RU" sz="1800" dirty="0">
                          <a:solidFill>
                            <a:schemeClr val="accent3">
                              <a:lumMod val="50000"/>
                            </a:schemeClr>
                          </a:solidFill>
                          <a:latin typeface="Calibri" panose="020F0502020204030204" pitchFamily="34" charset="0"/>
                        </a:rPr>
                        <a:t>).Часто включает указание на таблицу символов </a:t>
                      </a:r>
                      <a:r>
                        <a:rPr lang="ru-RU" sz="1800" dirty="0" err="1">
                          <a:solidFill>
                            <a:schemeClr val="accent3">
                              <a:lumMod val="50000"/>
                            </a:schemeClr>
                          </a:solidFill>
                          <a:latin typeface="Calibri" panose="020F0502020204030204" pitchFamily="34" charset="0"/>
                        </a:rPr>
                        <a:t>локали</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a16="http://schemas.microsoft.com/office/drawing/2014/main" xmlns="" val="4090306638"/>
                  </a:ext>
                </a:extLst>
              </a:tr>
              <a:tr h="142329">
                <a:tc>
                  <a:txBody>
                    <a:bodyPr/>
                    <a:lstStyle/>
                    <a:p>
                      <a:pPr algn="ctr"/>
                      <a:r>
                        <a:rPr lang="en-US" sz="1800" dirty="0">
                          <a:solidFill>
                            <a:schemeClr val="accent3">
                              <a:lumMod val="50000"/>
                            </a:schemeClr>
                          </a:solidFill>
                          <a:latin typeface="Calibri" panose="020F0502020204030204" pitchFamily="34" charset="0"/>
                        </a:rPr>
                        <a:t>Expires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 которой ресурс считается устаревшим. Используется прокси-серверами</a:t>
                      </a:r>
                    </a:p>
                  </a:txBody>
                  <a:tcPr anchor="ctr"/>
                </a:tc>
                <a:extLst>
                  <a:ext uri="{0D108BD9-81ED-4DB2-BD59-A6C34878D82A}">
                    <a16:rowId xmlns:a16="http://schemas.microsoft.com/office/drawing/2014/main" xmlns="" val="178720025"/>
                  </a:ext>
                </a:extLst>
              </a:tr>
            </a:tbl>
          </a:graphicData>
        </a:graphic>
      </p:graphicFrame>
    </p:spTree>
    <p:extLst>
      <p:ext uri="{BB962C8B-B14F-4D97-AF65-F5344CB8AC3E}">
        <p14:creationId xmlns:p14="http://schemas.microsoft.com/office/powerpoint/2010/main" val="2382895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498777856"/>
              </p:ext>
            </p:extLst>
          </p:nvPr>
        </p:nvGraphicFramePr>
        <p:xfrm>
          <a:off x="266700" y="914401"/>
          <a:ext cx="8610600" cy="550163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Last-Modified	</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последней модификации сущности</a:t>
                      </a: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Connection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параметры, требуемые для конкретного соединения</a:t>
                      </a: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Date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 и время формирования сообщения</a:t>
                      </a: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Pragma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специальных указаний, которые могут (опционально) применяется к любому получателю по всей цепочке запросов/ответов (например, </a:t>
                      </a:r>
                      <a:r>
                        <a:rPr lang="ru-RU" sz="1800" dirty="0" err="1">
                          <a:solidFill>
                            <a:schemeClr val="accent3">
                              <a:lumMod val="50000"/>
                            </a:schemeClr>
                          </a:solidFill>
                          <a:latin typeface="Calibri" panose="020F0502020204030204" pitchFamily="34" charset="0"/>
                        </a:rPr>
                        <a:t>pragma</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no-cache</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Transfer-Encoding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тип преобразования, применимого к телу сообщения. В отличие от </a:t>
                      </a:r>
                      <a:r>
                        <a:rPr lang="ru-RU" sz="1800" dirty="0" err="1">
                          <a:solidFill>
                            <a:schemeClr val="accent3">
                              <a:lumMod val="50000"/>
                            </a:schemeClr>
                          </a:solidFill>
                          <a:latin typeface="Calibri" panose="020F0502020204030204" pitchFamily="34" charset="0"/>
                        </a:rPr>
                        <a:t>Content-Encoding</a:t>
                      </a:r>
                      <a:r>
                        <a:rPr lang="ru-RU" sz="1800" dirty="0">
                          <a:solidFill>
                            <a:schemeClr val="accent3">
                              <a:lumMod val="50000"/>
                            </a:schemeClr>
                          </a:solidFill>
                          <a:latin typeface="Calibri" panose="020F0502020204030204" pitchFamily="34" charset="0"/>
                        </a:rPr>
                        <a:t> этот заголовок распространяется на все сообщение, а не только на сущность</a:t>
                      </a:r>
                    </a:p>
                  </a:txBody>
                  <a:tcPr anchor="ctr"/>
                </a:tc>
                <a:extLst>
                  <a:ext uri="{0D108BD9-81ED-4DB2-BD59-A6C34878D82A}">
                    <a16:rowId xmlns:a16="http://schemas.microsoft.com/office/drawing/2014/main" xmlns="" val="2683999503"/>
                  </a:ext>
                </a:extLst>
              </a:tr>
              <a:tr h="142329">
                <a:tc>
                  <a:txBody>
                    <a:bodyPr/>
                    <a:lstStyle/>
                    <a:p>
                      <a:pPr algn="ctr"/>
                      <a:r>
                        <a:rPr lang="en-US" sz="1800" dirty="0">
                          <a:solidFill>
                            <a:schemeClr val="accent3">
                              <a:lumMod val="50000"/>
                            </a:schemeClr>
                          </a:solidFill>
                          <a:latin typeface="Calibri" panose="020F0502020204030204" pitchFamily="34" charset="0"/>
                        </a:rPr>
                        <a:t>Via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шлюзами и прокси для отображения промежуточных протоколов и узлов между клиентом и веб-сервером</a:t>
                      </a:r>
                    </a:p>
                  </a:txBody>
                  <a:tcPr anchor="ctr"/>
                </a:tc>
                <a:extLst>
                  <a:ext uri="{0D108BD9-81ED-4DB2-BD59-A6C34878D82A}">
                    <a16:rowId xmlns:a16="http://schemas.microsoft.com/office/drawing/2014/main" xmlns="" val="4090306638"/>
                  </a:ext>
                </a:extLst>
              </a:tr>
            </a:tbl>
          </a:graphicData>
        </a:graphic>
      </p:graphicFrame>
    </p:spTree>
    <p:extLst>
      <p:ext uri="{BB962C8B-B14F-4D97-AF65-F5344CB8AC3E}">
        <p14:creationId xmlns:p14="http://schemas.microsoft.com/office/powerpoint/2010/main" val="10075140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524872353"/>
              </p:ext>
            </p:extLst>
          </p:nvPr>
        </p:nvGraphicFramePr>
        <p:xfrm>
          <a:off x="266700" y="914401"/>
          <a:ext cx="8610600" cy="531875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dirty="0">
                          <a:solidFill>
                            <a:schemeClr val="accent3">
                              <a:lumMod val="50000"/>
                            </a:schemeClr>
                          </a:solidFill>
                          <a:latin typeface="Calibri" panose="020F0502020204030204" pitchFamily="34" charset="0"/>
                        </a:rPr>
                        <a:t>Warning</a:t>
                      </a:r>
                    </a:p>
                  </a:txBody>
                  <a:tcPr anchor="ctr"/>
                </a:tc>
                <a:tc>
                  <a:txBody>
                    <a:bodyPr/>
                    <a:lstStyle/>
                    <a:p>
                      <a:pPr algn="ct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General</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Дополнительная информация о текущем статусе, которая не может быть представлена в сообщении</a:t>
                      </a: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Accept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типы данных, ожидаемых в ответе</a:t>
                      </a: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Accept-Charset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кодировку символов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 для данных, ожидаемых в ответе</a:t>
                      </a: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Accept-Encoding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форматы кодирования/декодирования содержимого (</a:t>
                      </a:r>
                      <a:r>
                        <a:rPr lang="ru-RU" sz="1800" dirty="0" err="1">
                          <a:solidFill>
                            <a:schemeClr val="accent3">
                              <a:lumMod val="50000"/>
                            </a:schemeClr>
                          </a:solidFill>
                          <a:latin typeface="Calibri" panose="020F0502020204030204" pitchFamily="34" charset="0"/>
                        </a:rPr>
                        <a:t>напр</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Accept-Language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Применимые языки. Используется для согласования передачи</a:t>
                      </a:r>
                    </a:p>
                  </a:txBody>
                  <a:tcPr anchor="ctr"/>
                </a:tc>
                <a:extLst>
                  <a:ext uri="{0D108BD9-81ED-4DB2-BD59-A6C34878D82A}">
                    <a16:rowId xmlns:a16="http://schemas.microsoft.com/office/drawing/2014/main" xmlns="" val="2683999503"/>
                  </a:ext>
                </a:extLst>
              </a:tr>
              <a:tr h="182880">
                <a:tc>
                  <a:txBody>
                    <a:bodyPr/>
                    <a:lstStyle/>
                    <a:p>
                      <a:pPr algn="ctr"/>
                      <a:r>
                        <a:rPr lang="en-US" sz="1800" dirty="0">
                          <a:solidFill>
                            <a:schemeClr val="accent3">
                              <a:lumMod val="50000"/>
                            </a:schemeClr>
                          </a:solidFill>
                          <a:latin typeface="Calibri" panose="020F0502020204030204" pitchFamily="34" charset="0"/>
                        </a:rPr>
                        <a:t>From</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Электронный адрес отправителя</a:t>
                      </a:r>
                    </a:p>
                  </a:txBody>
                  <a:tcPr anchor="ctr"/>
                </a:tc>
                <a:extLst>
                  <a:ext uri="{0D108BD9-81ED-4DB2-BD59-A6C34878D82A}">
                    <a16:rowId xmlns:a16="http://schemas.microsoft.com/office/drawing/2014/main" xmlns="" val="4090306638"/>
                  </a:ext>
                </a:extLst>
              </a:tr>
              <a:tr h="182880">
                <a:tc>
                  <a:txBody>
                    <a:bodyPr/>
                    <a:lstStyle/>
                    <a:p>
                      <a:pPr algn="ctr"/>
                      <a:r>
                        <a:rPr lang="en-US" sz="1800" dirty="0">
                          <a:solidFill>
                            <a:schemeClr val="accent3">
                              <a:lumMod val="50000"/>
                            </a:schemeClr>
                          </a:solidFill>
                          <a:latin typeface="Calibri" panose="020F0502020204030204" pitchFamily="34" charset="0"/>
                        </a:rPr>
                        <a:t>Host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Имя/сетевой адрес [и порт] сервера. Если порт не указан, используется 80</a:t>
                      </a:r>
                    </a:p>
                  </a:txBody>
                  <a:tcPr anchor="ctr"/>
                </a:tc>
                <a:extLst>
                  <a:ext uri="{0D108BD9-81ED-4DB2-BD59-A6C34878D82A}">
                    <a16:rowId xmlns:a16="http://schemas.microsoft.com/office/drawing/2014/main" xmlns="" val="3286545028"/>
                  </a:ext>
                </a:extLst>
              </a:tr>
            </a:tbl>
          </a:graphicData>
        </a:graphic>
      </p:graphicFrame>
    </p:spTree>
    <p:extLst>
      <p:ext uri="{BB962C8B-B14F-4D97-AF65-F5344CB8AC3E}">
        <p14:creationId xmlns:p14="http://schemas.microsoft.com/office/powerpoint/2010/main" val="1133949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572276965"/>
              </p:ext>
            </p:extLst>
          </p:nvPr>
        </p:nvGraphicFramePr>
        <p:xfrm>
          <a:off x="266700" y="914401"/>
          <a:ext cx="8610600" cy="4861559"/>
        </p:xfrm>
        <a:graphic>
          <a:graphicData uri="http://schemas.openxmlformats.org/drawingml/2006/table">
            <a:tbl>
              <a:tblPr firstRow="1" bandRow="1">
                <a:effectLst/>
                <a:tableStyleId>{F2DE63D5-997A-4646-A377-4702673A728D}</a:tableStyleId>
              </a:tblPr>
              <a:tblGrid>
                <a:gridCol w="2095500">
                  <a:extLst>
                    <a:ext uri="{9D8B030D-6E8A-4147-A177-3AD203B41FA5}">
                      <a16:colId xmlns:a16="http://schemas.microsoft.com/office/drawing/2014/main" xmlns="" val="1737678951"/>
                    </a:ext>
                  </a:extLst>
                </a:gridCol>
                <a:gridCol w="1295400">
                  <a:extLst>
                    <a:ext uri="{9D8B030D-6E8A-4147-A177-3AD203B41FA5}">
                      <a16:colId xmlns:a16="http://schemas.microsoft.com/office/drawing/2014/main" xmlns="" val="3586462957"/>
                    </a:ext>
                  </a:extLst>
                </a:gridCol>
                <a:gridCol w="5219700">
                  <a:extLst>
                    <a:ext uri="{9D8B030D-6E8A-4147-A177-3AD203B41FA5}">
                      <a16:colId xmlns:a16="http://schemas.microsoft.com/office/drawing/2014/main" xmlns=""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a16="http://schemas.microsoft.com/office/drawing/2014/main" xmlns="" val="3344013764"/>
                  </a:ext>
                </a:extLst>
              </a:tr>
              <a:tr h="142329">
                <a:tc>
                  <a:txBody>
                    <a:bodyPr/>
                    <a:lstStyle/>
                    <a:p>
                      <a:pPr algn="ctr"/>
                      <a:r>
                        <a:rPr lang="en-US" sz="1800">
                          <a:solidFill>
                            <a:schemeClr val="accent3">
                              <a:lumMod val="50000"/>
                            </a:schemeClr>
                          </a:solidFill>
                          <a:latin typeface="Calibri" panose="020F0502020204030204" pitchFamily="34" charset="0"/>
                        </a:rPr>
                        <a:t>If-Modified-Since</a:t>
                      </a:r>
                      <a:endParaRPr lang="en-US" sz="1800" dirty="0">
                        <a:solidFill>
                          <a:schemeClr val="accent3">
                            <a:lumMod val="50000"/>
                          </a:schemeClr>
                        </a:solidFill>
                        <a:latin typeface="Calibri" panose="020F0502020204030204" pitchFamily="34" charset="0"/>
                      </a:endParaRPr>
                    </a:p>
                  </a:txBody>
                  <a:tcPr anchor="ctr"/>
                </a:tc>
                <a:tc>
                  <a:txBody>
                    <a:bodyPr/>
                    <a:lstStyle/>
                    <a:p>
                      <a:pPr algn="ct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выполнения условных методов (Если-Изменился...). Если запрашиваемый ресурс изменился, то он передается с сервера, иначе - из кэша</a:t>
                      </a:r>
                    </a:p>
                  </a:txBody>
                  <a:tcPr anchor="ctr"/>
                </a:tc>
                <a:extLst>
                  <a:ext uri="{0D108BD9-81ED-4DB2-BD59-A6C34878D82A}">
                    <a16:rowId xmlns:a16="http://schemas.microsoft.com/office/drawing/2014/main" xmlns="" val="114973686"/>
                  </a:ext>
                </a:extLst>
              </a:tr>
              <a:tr h="497751">
                <a:tc>
                  <a:txBody>
                    <a:bodyPr/>
                    <a:lstStyle/>
                    <a:p>
                      <a:pPr algn="ctr"/>
                      <a:r>
                        <a:rPr lang="en-US" sz="1800" dirty="0">
                          <a:solidFill>
                            <a:schemeClr val="accent3">
                              <a:lumMod val="50000"/>
                            </a:schemeClr>
                          </a:solidFill>
                          <a:latin typeface="Calibri" panose="020F0502020204030204" pitchFamily="34" charset="0"/>
                        </a:rPr>
                        <a:t>Referrer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с которого выполняется запрос. Этот заголовок отсутствует, если переход выполняется из адресной строки или, например, по ссылке из j</a:t>
                      </a:r>
                      <a:r>
                        <a:rPr lang="en-US" sz="1800" dirty="0" err="1">
                          <a:solidFill>
                            <a:schemeClr val="accent3">
                              <a:lumMod val="50000"/>
                            </a:schemeClr>
                          </a:solidFill>
                          <a:latin typeface="Calibri" panose="020F0502020204030204" pitchFamily="34" charset="0"/>
                        </a:rPr>
                        <a:t>avascript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a16="http://schemas.microsoft.com/office/drawing/2014/main" xmlns="" val="1317212386"/>
                  </a:ext>
                </a:extLst>
              </a:tr>
              <a:tr h="355422">
                <a:tc>
                  <a:txBody>
                    <a:bodyPr/>
                    <a:lstStyle/>
                    <a:p>
                      <a:pPr algn="ctr"/>
                      <a:r>
                        <a:rPr lang="en-US" sz="1800" dirty="0">
                          <a:solidFill>
                            <a:schemeClr val="accent3">
                              <a:lumMod val="50000"/>
                            </a:schemeClr>
                          </a:solidFill>
                          <a:latin typeface="Calibri" panose="020F0502020204030204" pitchFamily="34" charset="0"/>
                        </a:rPr>
                        <a:t>User-Agent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пользовательском агенте (клиенте)</a:t>
                      </a:r>
                    </a:p>
                  </a:txBody>
                  <a:tcPr anchor="ctr"/>
                </a:tc>
                <a:extLst>
                  <a:ext uri="{0D108BD9-81ED-4DB2-BD59-A6C34878D82A}">
                    <a16:rowId xmlns:a16="http://schemas.microsoft.com/office/drawing/2014/main" xmlns="" val="2195523330"/>
                  </a:ext>
                </a:extLst>
              </a:tr>
              <a:tr h="213093">
                <a:tc>
                  <a:txBody>
                    <a:bodyPr/>
                    <a:lstStyle/>
                    <a:p>
                      <a:pPr algn="ctr"/>
                      <a:r>
                        <a:rPr lang="en-US" sz="1800" dirty="0">
                          <a:solidFill>
                            <a:schemeClr val="accent3">
                              <a:lumMod val="50000"/>
                            </a:schemeClr>
                          </a:solidFill>
                          <a:latin typeface="Calibri" panose="020F0502020204030204" pitchFamily="34" charset="0"/>
                        </a:rPr>
                        <a:t>Location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перенаправления</a:t>
                      </a:r>
                    </a:p>
                  </a:txBody>
                  <a:tcPr anchor="ctr"/>
                </a:tc>
                <a:extLst>
                  <a:ext uri="{0D108BD9-81ED-4DB2-BD59-A6C34878D82A}">
                    <a16:rowId xmlns:a16="http://schemas.microsoft.com/office/drawing/2014/main" xmlns="" val="2434504576"/>
                  </a:ext>
                </a:extLst>
              </a:tr>
              <a:tr h="142329">
                <a:tc>
                  <a:txBody>
                    <a:bodyPr/>
                    <a:lstStyle/>
                    <a:p>
                      <a:pPr algn="ctr"/>
                      <a:r>
                        <a:rPr lang="en-US" sz="1800" dirty="0">
                          <a:solidFill>
                            <a:schemeClr val="accent3">
                              <a:lumMod val="50000"/>
                            </a:schemeClr>
                          </a:solidFill>
                          <a:latin typeface="Calibri" panose="020F0502020204030204" pitchFamily="34" charset="0"/>
                        </a:rPr>
                        <a:t>Server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программном обеспечении сервера, отвечающего на запрос (это может быть как веб- так и прокси-сервер)</a:t>
                      </a:r>
                    </a:p>
                  </a:txBody>
                  <a:tcPr anchor="ctr"/>
                </a:tc>
                <a:extLst>
                  <a:ext uri="{0D108BD9-81ED-4DB2-BD59-A6C34878D82A}">
                    <a16:rowId xmlns:a16="http://schemas.microsoft.com/office/drawing/2014/main" xmlns="" val="2683999503"/>
                  </a:ext>
                </a:extLst>
              </a:tr>
            </a:tbl>
          </a:graphicData>
        </a:graphic>
      </p:graphicFrame>
    </p:spTree>
    <p:extLst>
      <p:ext uri="{BB962C8B-B14F-4D97-AF65-F5344CB8AC3E}">
        <p14:creationId xmlns:p14="http://schemas.microsoft.com/office/powerpoint/2010/main" val="2098426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Internet Media </a:t>
            </a:r>
            <a:r>
              <a:rPr lang="en-US" dirty="0" smtClean="0"/>
              <a:t>Types</a:t>
            </a:r>
            <a:endParaRPr lang="ru-RU" dirty="0"/>
          </a:p>
        </p:txBody>
      </p:sp>
      <p:sp>
        <p:nvSpPr>
          <p:cNvPr id="5" name="Скругленный прямоугольник 2"/>
          <p:cNvSpPr/>
          <p:nvPr/>
        </p:nvSpPr>
        <p:spPr>
          <a:xfrm>
            <a:off x="152400" y="609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err="1">
                <a:solidFill>
                  <a:schemeClr val="bg1"/>
                </a:solidFill>
                <a:latin typeface="Calibri" charset="0"/>
                <a:ea typeface="Calibri" charset="0"/>
                <a:cs typeface="Calibri" charset="0"/>
              </a:rPr>
              <a:t>Internet</a:t>
            </a:r>
            <a:r>
              <a:rPr lang="ru-RU" b="1" dirty="0">
                <a:solidFill>
                  <a:schemeClr val="bg1"/>
                </a:solidFill>
                <a:latin typeface="Calibri" charset="0"/>
                <a:ea typeface="Calibri" charset="0"/>
                <a:cs typeface="Calibri" charset="0"/>
              </a:rPr>
              <a:t> </a:t>
            </a:r>
            <a:r>
              <a:rPr lang="ru-RU" b="1" dirty="0" err="1">
                <a:solidFill>
                  <a:schemeClr val="bg1"/>
                </a:solidFill>
                <a:latin typeface="Calibri" charset="0"/>
                <a:ea typeface="Calibri" charset="0"/>
                <a:cs typeface="Calibri" charset="0"/>
              </a:rPr>
              <a:t>Media</a:t>
            </a:r>
            <a:r>
              <a:rPr lang="ru-RU" b="1" dirty="0">
                <a:solidFill>
                  <a:schemeClr val="bg1"/>
                </a:solidFill>
                <a:latin typeface="Calibri" charset="0"/>
                <a:ea typeface="Calibri" charset="0"/>
                <a:cs typeface="Calibri" charset="0"/>
              </a:rPr>
              <a:t> </a:t>
            </a:r>
            <a:r>
              <a:rPr lang="ru-RU" b="1" dirty="0" err="1" smtClean="0">
                <a:solidFill>
                  <a:schemeClr val="bg1"/>
                </a:solidFill>
                <a:latin typeface="Calibri" charset="0"/>
                <a:ea typeface="Calibri" charset="0"/>
                <a:cs typeface="Calibri" charset="0"/>
              </a:rPr>
              <a:t>Types</a:t>
            </a:r>
            <a:r>
              <a:rPr lang="en-US" baseline="30000"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 </a:t>
            </a:r>
            <a:r>
              <a:rPr lang="ru-RU" dirty="0">
                <a:solidFill>
                  <a:schemeClr val="bg1"/>
                </a:solidFill>
                <a:latin typeface="Calibri" charset="0"/>
                <a:ea typeface="Calibri" charset="0"/>
                <a:cs typeface="Calibri" charset="0"/>
              </a:rPr>
              <a:t>типы данных, которые могут быть переданы посредством сети интернет с применением стандарта </a:t>
            </a:r>
            <a:r>
              <a:rPr lang="ru-RU" dirty="0" smtClean="0">
                <a:solidFill>
                  <a:schemeClr val="bg1"/>
                </a:solidFill>
                <a:latin typeface="Calibri" charset="0"/>
                <a:ea typeface="Calibri" charset="0"/>
                <a:cs typeface="Calibri" charset="0"/>
              </a:rPr>
              <a:t>MIME</a:t>
            </a:r>
            <a:r>
              <a:rPr lang="en-US" dirty="0" smtClean="0">
                <a:solidFill>
                  <a:schemeClr val="bg1"/>
                </a:solidFill>
                <a:latin typeface="Calibri" charset="0"/>
                <a:ea typeface="Calibri" charset="0"/>
                <a:cs typeface="Calibri" charset="0"/>
              </a:rPr>
              <a:t> </a:t>
            </a:r>
            <a:r>
              <a:rPr lang="en-US" dirty="0">
                <a:latin typeface="Calibri" charset="0"/>
                <a:ea typeface="Calibri" charset="0"/>
                <a:cs typeface="Calibri" charset="0"/>
              </a:rPr>
              <a:t>(Multipurpose Internet Mail Extension</a:t>
            </a:r>
            <a:r>
              <a:rPr lang="en-US" dirty="0" smtClean="0">
                <a:latin typeface="Calibri" charset="0"/>
                <a:ea typeface="Calibri" charset="0"/>
                <a:cs typeface="Calibri" charset="0"/>
              </a:rPr>
              <a:t>)</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83" y="1981200"/>
            <a:ext cx="7162834" cy="3949700"/>
          </a:xfrm>
          <a:prstGeom prst="rect">
            <a:avLst/>
          </a:prstGeom>
        </p:spPr>
      </p:pic>
    </p:spTree>
    <p:extLst>
      <p:ext uri="{BB962C8B-B14F-4D97-AF65-F5344CB8AC3E}">
        <p14:creationId xmlns:p14="http://schemas.microsoft.com/office/powerpoint/2010/main" val="82226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Тело сообщения</a:t>
            </a:r>
            <a:endParaRPr lang="en-US" dirty="0"/>
          </a:p>
        </p:txBody>
      </p:sp>
      <p:sp>
        <p:nvSpPr>
          <p:cNvPr id="3" name="Скругленный прямоугольник 2"/>
          <p:cNvSpPr/>
          <p:nvPr/>
        </p:nvSpPr>
        <p:spPr>
          <a:xfrm>
            <a:off x="152400" y="609600"/>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Тело HTTP сообщения (</a:t>
            </a:r>
            <a:r>
              <a:rPr lang="ru-RU" dirty="0" err="1">
                <a:latin typeface="Calibri" panose="020F0502020204030204" pitchFamily="34" charset="0"/>
              </a:rPr>
              <a:t>message-body</a:t>
            </a:r>
            <a:r>
              <a:rPr lang="ru-RU" dirty="0">
                <a:latin typeface="Calibri" panose="020F0502020204030204" pitchFamily="34" charset="0"/>
              </a:rPr>
              <a:t>), если оно присутствует, используется для передачи сущности, связанной с запросом или ответом. Тело сообщения (</a:t>
            </a:r>
            <a:r>
              <a:rPr lang="ru-RU" dirty="0" err="1">
                <a:latin typeface="Calibri" panose="020F0502020204030204" pitchFamily="34" charset="0"/>
              </a:rPr>
              <a:t>message-body</a:t>
            </a:r>
            <a:r>
              <a:rPr lang="ru-RU" dirty="0">
                <a:latin typeface="Calibri" panose="020F0502020204030204" pitchFamily="34" charset="0"/>
              </a:rPr>
              <a:t>) отличается от тела сущности (</a:t>
            </a:r>
            <a:r>
              <a:rPr lang="ru-RU" dirty="0" err="1">
                <a:latin typeface="Calibri" panose="020F0502020204030204" pitchFamily="34" charset="0"/>
              </a:rPr>
              <a:t>entity-body</a:t>
            </a:r>
            <a:r>
              <a:rPr lang="ru-RU" dirty="0">
                <a:latin typeface="Calibri" panose="020F0502020204030204" pitchFamily="34" charset="0"/>
              </a:rPr>
              <a:t>) только в том случае, когда при передаче применяется кодирование, указанное в заголовке </a:t>
            </a:r>
            <a:r>
              <a:rPr lang="ru-RU" dirty="0" err="1">
                <a:latin typeface="Calibri" panose="020F0502020204030204" pitchFamily="34" charset="0"/>
              </a:rPr>
              <a:t>Transfer-Encoding</a:t>
            </a:r>
            <a:r>
              <a:rPr lang="ru-RU" dirty="0">
                <a:latin typeface="Calibri" panose="020F0502020204030204" pitchFamily="34" charset="0"/>
              </a:rPr>
              <a:t>. В остальных случаях тело сообщения идентично телу сущности</a:t>
            </a:r>
          </a:p>
        </p:txBody>
      </p:sp>
      <p:sp>
        <p:nvSpPr>
          <p:cNvPr id="5" name="Скругленный прямоугольник 4"/>
          <p:cNvSpPr/>
          <p:nvPr/>
        </p:nvSpPr>
        <p:spPr>
          <a:xfrm>
            <a:off x="152400" y="2316775"/>
            <a:ext cx="8839200" cy="152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a:t>
            </a:r>
            <a:r>
              <a:rPr lang="ru-RU" dirty="0" err="1">
                <a:latin typeface="Calibri" panose="020F0502020204030204" pitchFamily="34" charset="0"/>
              </a:rPr>
              <a:t>Transfer-Encoding</a:t>
            </a:r>
            <a:r>
              <a:rPr lang="ru-RU" dirty="0">
                <a:latin typeface="Calibri" panose="020F0502020204030204" pitchFamily="34" charset="0"/>
              </a:rPr>
              <a:t> должен отправляться для указания любого кодирования передачи, примененного приложением в целях гарантирования безопасной и правильной передачи сообщения. </a:t>
            </a:r>
            <a:r>
              <a:rPr lang="ru-RU" dirty="0" err="1">
                <a:latin typeface="Calibri" panose="020F0502020204030204" pitchFamily="34" charset="0"/>
              </a:rPr>
              <a:t>Transfer-Encoding</a:t>
            </a:r>
            <a:r>
              <a:rPr lang="ru-RU" dirty="0">
                <a:latin typeface="Calibri" panose="020F0502020204030204" pitchFamily="34" charset="0"/>
              </a:rPr>
              <a:t> - это свойство сообщения, а не сущности, и оно может быть добавлено или удалено любым приложением в цепочке запросов/ответов</a:t>
            </a:r>
          </a:p>
        </p:txBody>
      </p:sp>
      <p:sp>
        <p:nvSpPr>
          <p:cNvPr id="6" name="Скругленный прямоугольник 5"/>
          <p:cNvSpPr/>
          <p:nvPr/>
        </p:nvSpPr>
        <p:spPr>
          <a:xfrm>
            <a:off x="152400" y="3947750"/>
            <a:ext cx="8839200" cy="1302327"/>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Присутствие тела сообщения в запросе отмечается добавлением к заголовкам запроса поля заголовка </a:t>
            </a:r>
            <a:r>
              <a:rPr lang="ru-RU" dirty="0" err="1">
                <a:latin typeface="Calibri" panose="020F0502020204030204" pitchFamily="34" charset="0"/>
              </a:rPr>
              <a:t>Content-Length</a:t>
            </a:r>
            <a:r>
              <a:rPr lang="ru-RU" dirty="0">
                <a:latin typeface="Calibri" panose="020F0502020204030204" pitchFamily="34" charset="0"/>
              </a:rPr>
              <a:t> или </a:t>
            </a:r>
            <a:r>
              <a:rPr lang="ru-RU" dirty="0" err="1">
                <a:latin typeface="Calibri" panose="020F0502020204030204" pitchFamily="34" charset="0"/>
              </a:rPr>
              <a:t>Transfer-Encoding</a:t>
            </a:r>
            <a:r>
              <a:rPr lang="ru-RU" dirty="0">
                <a:latin typeface="Calibri" panose="020F0502020204030204" pitchFamily="34" charset="0"/>
              </a:rPr>
              <a:t>. Тело сообщения (</a:t>
            </a:r>
            <a:r>
              <a:rPr lang="ru-RU" dirty="0" err="1">
                <a:latin typeface="Calibri" panose="020F0502020204030204" pitchFamily="34" charset="0"/>
              </a:rPr>
              <a:t>message-body</a:t>
            </a:r>
            <a:r>
              <a:rPr lang="ru-RU" dirty="0">
                <a:latin typeface="Calibri" panose="020F0502020204030204" pitchFamily="34" charset="0"/>
              </a:rPr>
              <a:t>) может быть добавлено в запрос только когда метод запроса допускает тело объекта (</a:t>
            </a:r>
            <a:r>
              <a:rPr lang="ru-RU" dirty="0" err="1">
                <a:latin typeface="Calibri" panose="020F0502020204030204" pitchFamily="34" charset="0"/>
              </a:rPr>
              <a:t>entity-body</a:t>
            </a:r>
            <a:r>
              <a:rPr lang="ru-RU" dirty="0">
                <a:latin typeface="Calibri" panose="020F0502020204030204" pitchFamily="34" charset="0"/>
              </a:rPr>
              <a:t>).</a:t>
            </a:r>
          </a:p>
        </p:txBody>
      </p:sp>
      <p:sp>
        <p:nvSpPr>
          <p:cNvPr id="7" name="Скругленный прямоугольник 6"/>
          <p:cNvSpPr/>
          <p:nvPr/>
        </p:nvSpPr>
        <p:spPr>
          <a:xfrm>
            <a:off x="152400" y="5357053"/>
            <a:ext cx="8839200" cy="967548"/>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ответы содержат тело сообщения, возможно нулевой длины, кроме ответов на запрос методом HEAD и ответов с кодами статуса 1xx (Информационные), 204 (Нет содержимого, </a:t>
            </a:r>
            <a:r>
              <a:rPr lang="ru-RU" dirty="0" err="1">
                <a:latin typeface="Calibri" panose="020F0502020204030204" pitchFamily="34" charset="0"/>
              </a:rPr>
              <a:t>No</a:t>
            </a:r>
            <a:r>
              <a:rPr lang="ru-RU" dirty="0">
                <a:latin typeface="Calibri" panose="020F0502020204030204" pitchFamily="34" charset="0"/>
              </a:rPr>
              <a:t> </a:t>
            </a:r>
            <a:r>
              <a:rPr lang="ru-RU" dirty="0" err="1">
                <a:latin typeface="Calibri" panose="020F0502020204030204" pitchFamily="34" charset="0"/>
              </a:rPr>
              <a:t>Content</a:t>
            </a:r>
            <a:r>
              <a:rPr lang="ru-RU" dirty="0">
                <a:latin typeface="Calibri" panose="020F0502020204030204" pitchFamily="34" charset="0"/>
              </a:rPr>
              <a:t>), и 304 (Не модифицирован, </a:t>
            </a:r>
            <a:r>
              <a:rPr lang="ru-RU" dirty="0" err="1">
                <a:latin typeface="Calibri" panose="020F0502020204030204" pitchFamily="34" charset="0"/>
              </a:rPr>
              <a:t>Not</a:t>
            </a:r>
            <a:r>
              <a:rPr lang="ru-RU" dirty="0">
                <a:latin typeface="Calibri" panose="020F0502020204030204" pitchFamily="34" charset="0"/>
              </a:rPr>
              <a:t> </a:t>
            </a:r>
            <a:r>
              <a:rPr lang="ru-RU" dirty="0" err="1">
                <a:latin typeface="Calibri" panose="020F0502020204030204" pitchFamily="34" charset="0"/>
              </a:rPr>
              <a:t>Modified</a:t>
            </a:r>
            <a:r>
              <a:rPr lang="ru-RU" dirty="0">
                <a:latin typeface="Calibri" panose="020F0502020204030204" pitchFamily="34" charset="0"/>
              </a:rPr>
              <a:t>)</a:t>
            </a:r>
          </a:p>
        </p:txBody>
      </p:sp>
    </p:spTree>
    <p:extLst>
      <p:ext uri="{BB962C8B-B14F-4D97-AF65-F5344CB8AC3E}">
        <p14:creationId xmlns:p14="http://schemas.microsoft.com/office/powerpoint/2010/main" val="1838558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a:t>
            </a:r>
            <a:r>
              <a:rPr lang="en-US" dirty="0" smtClean="0"/>
              <a:t>Common </a:t>
            </a:r>
            <a:r>
              <a:rPr lang="en-US" dirty="0"/>
              <a:t>Gateway Interface</a:t>
            </a:r>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CGI</a:t>
            </a:r>
            <a:r>
              <a:rPr lang="en-US" dirty="0">
                <a:latin typeface="Calibri" panose="020F0502020204030204" pitchFamily="34" charset="0"/>
              </a:rPr>
              <a:t> (</a:t>
            </a:r>
            <a:r>
              <a:rPr lang="ru-RU" dirty="0">
                <a:latin typeface="Calibri" panose="020F0502020204030204" pitchFamily="34" charset="0"/>
              </a:rPr>
              <a:t>Общий </a:t>
            </a:r>
            <a:r>
              <a:rPr lang="ru-RU" dirty="0" err="1">
                <a:latin typeface="Calibri" panose="020F0502020204030204" pitchFamily="34" charset="0"/>
              </a:rPr>
              <a:t>шлюзовый</a:t>
            </a:r>
            <a:r>
              <a:rPr lang="ru-RU" dirty="0">
                <a:latin typeface="Calibri" panose="020F0502020204030204" pitchFamily="34" charset="0"/>
              </a:rPr>
              <a:t> </a:t>
            </a:r>
            <a:r>
              <a:rPr lang="ru-RU" dirty="0" smtClean="0">
                <a:latin typeface="Calibri" panose="020F0502020204030204" pitchFamily="34" charset="0"/>
              </a:rPr>
              <a:t>интерфейс</a:t>
            </a:r>
            <a:r>
              <a:rPr lang="en-US" dirty="0" smtClean="0">
                <a:latin typeface="Calibri" panose="020F0502020204030204" pitchFamily="34" charset="0"/>
              </a:rPr>
              <a:t>)</a:t>
            </a:r>
            <a:r>
              <a:rPr lang="ru-RU" dirty="0">
                <a:latin typeface="Calibri" panose="020F0502020204030204" pitchFamily="34" charset="0"/>
              </a:rPr>
              <a:t> </a:t>
            </a:r>
            <a:r>
              <a:rPr lang="ru-RU" dirty="0" smtClean="0">
                <a:latin typeface="Calibri" panose="020F0502020204030204" pitchFamily="34" charset="0"/>
              </a:rPr>
              <a:t>– </a:t>
            </a:r>
            <a:r>
              <a:rPr lang="ru-RU" dirty="0">
                <a:latin typeface="Calibri" panose="020F0502020204030204" pitchFamily="34" charset="0"/>
              </a:rPr>
              <a:t>это стандарт интерфейса, используемого для связи внешней программы с веб-сервером</a:t>
            </a:r>
          </a:p>
        </p:txBody>
      </p:sp>
      <p:sp>
        <p:nvSpPr>
          <p:cNvPr id="48" name="Скругленный прямоугольник 47"/>
          <p:cNvSpPr/>
          <p:nvPr/>
        </p:nvSpPr>
        <p:spPr>
          <a:xfrm>
            <a:off x="152400" y="2051957"/>
            <a:ext cx="8839200" cy="2514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pPr>
            <a:r>
              <a:rPr lang="ru-RU" dirty="0">
                <a:latin typeface="Calibri" panose="020F0502020204030204" pitchFamily="34" charset="0"/>
              </a:rPr>
              <a:t>CGI это стандартный интерфейс, позволяющий выполнять серверные приложения, вызываемые через URL</a:t>
            </a:r>
          </a:p>
          <a:p>
            <a:pPr marL="285750" indent="-285750" algn="just">
              <a:buFont typeface="Arial" panose="020B0604020202020204" pitchFamily="34" charset="0"/>
              <a:buChar char="•"/>
            </a:pPr>
            <a:r>
              <a:rPr lang="ru-RU" dirty="0">
                <a:latin typeface="Calibri" panose="020F0502020204030204" pitchFamily="34" charset="0"/>
              </a:rPr>
              <a:t>входной информацией для таких приложений служит содержимое HTTP-заголовка или тело запроса</a:t>
            </a:r>
          </a:p>
          <a:p>
            <a:pPr marL="285750" indent="-285750" algn="just">
              <a:buFont typeface="Arial" panose="020B0604020202020204" pitchFamily="34" charset="0"/>
              <a:buChar char="•"/>
            </a:pPr>
            <a:r>
              <a:rPr lang="ru-RU" dirty="0">
                <a:latin typeface="Calibri" panose="020F0502020204030204" pitchFamily="34" charset="0"/>
              </a:rPr>
              <a:t>под CGI-программами понимают программы, написанные на любом языке программирования (С, C++, </a:t>
            </a:r>
            <a:r>
              <a:rPr lang="ru-RU" dirty="0" err="1">
                <a:latin typeface="Calibri" panose="020F0502020204030204" pitchFamily="34" charset="0"/>
              </a:rPr>
              <a:t>Perl</a:t>
            </a:r>
            <a:r>
              <a:rPr lang="ru-RU" dirty="0">
                <a:latin typeface="Calibri" panose="020F0502020204030204" pitchFamily="34" charset="0"/>
              </a:rPr>
              <a:t>, </a:t>
            </a:r>
            <a:r>
              <a:rPr lang="ru-RU" dirty="0" err="1">
                <a:latin typeface="Calibri" panose="020F0502020204030204" pitchFamily="34" charset="0"/>
              </a:rPr>
              <a:t>Pascal</a:t>
            </a:r>
            <a:r>
              <a:rPr lang="en-US" dirty="0">
                <a:latin typeface="Calibri" panose="020F0502020204030204" pitchFamily="34" charset="0"/>
              </a:rPr>
              <a:t> </a:t>
            </a:r>
            <a:r>
              <a:rPr lang="ru-RU" dirty="0">
                <a:latin typeface="Calibri" panose="020F0502020204030204" pitchFamily="34" charset="0"/>
              </a:rPr>
              <a:t>и т. д.), способного выполняться на </a:t>
            </a:r>
            <a:r>
              <a:rPr lang="ru-RU" dirty="0" err="1">
                <a:latin typeface="Calibri" panose="020F0502020204030204" pitchFamily="34" charset="0"/>
              </a:rPr>
              <a:t>Web</a:t>
            </a:r>
            <a:r>
              <a:rPr lang="ru-RU" dirty="0">
                <a:latin typeface="Calibri" panose="020F0502020204030204" pitchFamily="34" charset="0"/>
              </a:rPr>
              <a:t>-сервере</a:t>
            </a:r>
          </a:p>
        </p:txBody>
      </p:sp>
      <p:sp>
        <p:nvSpPr>
          <p:cNvPr id="49" name="Скругленный прямоугольник 48"/>
          <p:cNvSpPr/>
          <p:nvPr/>
        </p:nvSpPr>
        <p:spPr>
          <a:xfrm>
            <a:off x="152400" y="4800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 каждом клиентском запросе сервер загружает CGU-приложение в отдельное адресное пространство, а затем инициирует его выполнение и выгрузку</a:t>
            </a:r>
          </a:p>
        </p:txBody>
      </p:sp>
    </p:spTree>
    <p:extLst>
      <p:ext uri="{BB962C8B-B14F-4D97-AF65-F5344CB8AC3E}">
        <p14:creationId xmlns:p14="http://schemas.microsoft.com/office/powerpoint/2010/main" val="1533617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a:t>
            </a:r>
            <a:r>
              <a:rPr lang="en-US" dirty="0" smtClean="0"/>
              <a:t>Common </a:t>
            </a:r>
            <a:r>
              <a:rPr lang="en-US" dirty="0"/>
              <a:t>Gateway Interface</a:t>
            </a:r>
          </a:p>
        </p:txBody>
      </p:sp>
      <p:sp>
        <p:nvSpPr>
          <p:cNvPr id="3" name="Скругленный прямоугольник 2"/>
          <p:cNvSpPr/>
          <p:nvPr/>
        </p:nvSpPr>
        <p:spPr>
          <a:xfrm>
            <a:off x="152400" y="855943"/>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Программа CGI - это консольное приложение, работающее в среде операционной системы сервера </a:t>
            </a:r>
            <a:r>
              <a:rPr lang="ru-RU" dirty="0" err="1">
                <a:latin typeface="Calibri" panose="020F0502020204030204" pitchFamily="34" charset="0"/>
              </a:rPr>
              <a:t>Web</a:t>
            </a:r>
            <a:r>
              <a:rPr lang="ru-RU" dirty="0">
                <a:latin typeface="Calibri" panose="020F0502020204030204" pitchFamily="34" charset="0"/>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p:txBody>
      </p:sp>
      <p:grpSp>
        <p:nvGrpSpPr>
          <p:cNvPr id="101" name="Группа 100"/>
          <p:cNvGrpSpPr/>
          <p:nvPr/>
        </p:nvGrpSpPr>
        <p:grpSpPr>
          <a:xfrm>
            <a:off x="38100" y="2895183"/>
            <a:ext cx="8953500" cy="2895600"/>
            <a:chOff x="190500" y="2514600"/>
            <a:chExt cx="8953500" cy="2895600"/>
          </a:xfrm>
        </p:grpSpPr>
        <p:grpSp>
          <p:nvGrpSpPr>
            <p:cNvPr id="8" name="Группа 7"/>
            <p:cNvGrpSpPr/>
            <p:nvPr/>
          </p:nvGrpSpPr>
          <p:grpSpPr>
            <a:xfrm>
              <a:off x="190500" y="2819400"/>
              <a:ext cx="8763002" cy="2209800"/>
              <a:chOff x="152400" y="734197"/>
              <a:chExt cx="8763002" cy="2209800"/>
            </a:xfrm>
          </p:grpSpPr>
          <p:grpSp>
            <p:nvGrpSpPr>
              <p:cNvPr id="9" name="Группа 8"/>
              <p:cNvGrpSpPr/>
              <p:nvPr/>
            </p:nvGrpSpPr>
            <p:grpSpPr>
              <a:xfrm>
                <a:off x="3619500" y="734197"/>
                <a:ext cx="5295902" cy="2209800"/>
                <a:chOff x="-352427" y="1059873"/>
                <a:chExt cx="9267827" cy="3200400"/>
              </a:xfrm>
            </p:grpSpPr>
            <p:grpSp>
              <p:nvGrpSpPr>
                <p:cNvPr id="24" name="Группа 23"/>
                <p:cNvGrpSpPr/>
                <p:nvPr/>
              </p:nvGrpSpPr>
              <p:grpSpPr>
                <a:xfrm>
                  <a:off x="1095372" y="1059873"/>
                  <a:ext cx="1371599" cy="3200400"/>
                  <a:chOff x="-2486028" y="1066800"/>
                  <a:chExt cx="1371599" cy="3200400"/>
                </a:xfrm>
              </p:grpSpPr>
              <p:sp>
                <p:nvSpPr>
                  <p:cNvPr id="41" name="Скругленный прямоугольник 40"/>
                  <p:cNvSpPr/>
                  <p:nvPr/>
                </p:nvSpPr>
                <p:spPr>
                  <a:xfrm>
                    <a:off x="-2486028"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2" name="Скругленный прямоугольник 41"/>
                  <p:cNvSpPr/>
                  <p:nvPr/>
                </p:nvSpPr>
                <p:spPr>
                  <a:xfrm>
                    <a:off x="-2409828" y="13716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Скругленный прямоугольник 42"/>
                  <p:cNvSpPr/>
                  <p:nvPr/>
                </p:nvSpPr>
                <p:spPr>
                  <a:xfrm>
                    <a:off x="-2409828" y="16764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Скругленный прямоугольник 43"/>
                  <p:cNvSpPr/>
                  <p:nvPr/>
                </p:nvSpPr>
                <p:spPr>
                  <a:xfrm>
                    <a:off x="-2409828" y="1981199"/>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409828" y="2286001"/>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Скругленный прямоугольник 45"/>
                  <p:cNvSpPr/>
                  <p:nvPr/>
                </p:nvSpPr>
                <p:spPr>
                  <a:xfrm>
                    <a:off x="-2409828" y="25908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34" name="Скругленный прямоугольник 33"/>
                <p:cNvSpPr/>
                <p:nvPr/>
              </p:nvSpPr>
              <p:spPr>
                <a:xfrm>
                  <a:off x="5562422" y="1059873"/>
                  <a:ext cx="3352978"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nvGrpSpPr>
                <p:cNvPr id="26" name="Группа 25"/>
                <p:cNvGrpSpPr/>
                <p:nvPr/>
              </p:nvGrpSpPr>
              <p:grpSpPr>
                <a:xfrm>
                  <a:off x="-352427" y="1059873"/>
                  <a:ext cx="1371599" cy="3200400"/>
                  <a:chOff x="-2486026" y="1066800"/>
                  <a:chExt cx="1371599" cy="3200400"/>
                </a:xfrm>
              </p:grpSpPr>
              <p:sp>
                <p:nvSpPr>
                  <p:cNvPr id="27" name="Скругленный прямоугольник 26"/>
                  <p:cNvSpPr/>
                  <p:nvPr/>
                </p:nvSpPr>
                <p:spPr>
                  <a:xfrm>
                    <a:off x="-2486026"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8" name="Скругленный прямоугольник 27"/>
                  <p:cNvSpPr/>
                  <p:nvPr/>
                </p:nvSpPr>
                <p:spPr>
                  <a:xfrm>
                    <a:off x="-2409827" y="1371600"/>
                    <a:ext cx="1219198"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9" name="Скругленный прямоугольник 28"/>
                  <p:cNvSpPr/>
                  <p:nvPr/>
                </p:nvSpPr>
                <p:spPr>
                  <a:xfrm>
                    <a:off x="-2409827" y="16764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0" name="Скругленный прямоугольник 29"/>
                  <p:cNvSpPr/>
                  <p:nvPr/>
                </p:nvSpPr>
                <p:spPr>
                  <a:xfrm>
                    <a:off x="-2409827" y="1981199"/>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1" name="Скругленный прямоугольник 30"/>
                  <p:cNvSpPr/>
                  <p:nvPr/>
                </p:nvSpPr>
                <p:spPr>
                  <a:xfrm>
                    <a:off x="-2409829" y="2286001"/>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Скругленный прямоугольник 31"/>
                  <p:cNvSpPr/>
                  <p:nvPr/>
                </p:nvSpPr>
                <p:spPr>
                  <a:xfrm>
                    <a:off x="-2409827" y="25908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Скругленный прямоугольник 32"/>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grpSp>
            <p:nvGrpSpPr>
              <p:cNvPr id="10" name="Группа 9"/>
              <p:cNvGrpSpPr/>
              <p:nvPr/>
            </p:nvGrpSpPr>
            <p:grpSpPr>
              <a:xfrm>
                <a:off x="152400" y="1424185"/>
                <a:ext cx="1981200" cy="1233055"/>
                <a:chOff x="66675" y="2021774"/>
                <a:chExt cx="3914775" cy="2382450"/>
              </a:xfrm>
            </p:grpSpPr>
            <p:sp>
              <p:nvSpPr>
                <p:cNvPr id="16" name="Прямоугольник с двумя скругленными соседними углами 15"/>
                <p:cNvSpPr/>
                <p:nvPr/>
              </p:nvSpPr>
              <p:spPr>
                <a:xfrm>
                  <a:off x="271464" y="2021774"/>
                  <a:ext cx="3505199" cy="2247862"/>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7" name="Прямоугольник с двумя скругленными соседними углами 16"/>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Прямоугольник с двумя скругленными соседними углами 17"/>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Овал 18"/>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Скругленный прямоугольник 19"/>
                <p:cNvSpPr/>
                <p:nvPr/>
              </p:nvSpPr>
              <p:spPr>
                <a:xfrm>
                  <a:off x="2245949" y="2290948"/>
                  <a:ext cx="1633105" cy="208219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1" name="Овал 20"/>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2" name="Скругленный прямоугольник 21"/>
                <p:cNvSpPr/>
                <p:nvPr/>
              </p:nvSpPr>
              <p:spPr>
                <a:xfrm>
                  <a:off x="3292509" y="3200400"/>
                  <a:ext cx="669890" cy="118164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3" name="Овал 22"/>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1" name="Прямая со стрелкой 10"/>
              <p:cNvCxnSpPr/>
              <p:nvPr/>
            </p:nvCxnSpPr>
            <p:spPr>
              <a:xfrm flipV="1">
                <a:off x="2095500" y="1719435"/>
                <a:ext cx="1518207" cy="11599"/>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p:nvPr/>
            </p:nvCxnSpPr>
            <p:spPr>
              <a:xfrm flipH="1" flipV="1">
                <a:off x="2095501" y="2187522"/>
                <a:ext cx="1518206" cy="7348"/>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7299404" y="2895184"/>
              <a:ext cx="1306768" cy="338554"/>
            </a:xfrm>
            <a:prstGeom prst="rect">
              <a:avLst/>
            </a:prstGeom>
            <a:noFill/>
          </p:spPr>
          <p:txBody>
            <a:bodyPr wrap="none" rtlCol="0">
              <a:spAutoFit/>
            </a:bodyPr>
            <a:lstStyle/>
            <a:p>
              <a:pPr algn="ctr"/>
              <a:r>
                <a:rPr lang="en-US" sz="1600" b="1" dirty="0">
                  <a:solidFill>
                    <a:schemeClr val="bg1"/>
                  </a:solidFill>
                  <a:latin typeface="Consolas" panose="020B0609020204030204" pitchFamily="49" charset="0"/>
                  <a:cs typeface="Consolas" panose="020B0609020204030204" pitchFamily="49" charset="0"/>
                </a:rPr>
                <a:t>CGI script</a:t>
              </a:r>
            </a:p>
          </p:txBody>
        </p:sp>
        <p:sp>
          <p:nvSpPr>
            <p:cNvPr id="51" name="TextBox 50"/>
            <p:cNvSpPr txBox="1"/>
            <p:nvPr/>
          </p:nvSpPr>
          <p:spPr>
            <a:xfrm>
              <a:off x="7510437" y="3404831"/>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Receive</a:t>
              </a:r>
            </a:p>
          </p:txBody>
        </p:sp>
        <p:sp>
          <p:nvSpPr>
            <p:cNvPr id="52" name="TextBox 51"/>
            <p:cNvSpPr txBox="1"/>
            <p:nvPr/>
          </p:nvSpPr>
          <p:spPr>
            <a:xfrm>
              <a:off x="7467720" y="3896423"/>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Process</a:t>
              </a:r>
            </a:p>
          </p:txBody>
        </p:sp>
        <p:sp>
          <p:nvSpPr>
            <p:cNvPr id="53" name="TextBox 52"/>
            <p:cNvSpPr txBox="1"/>
            <p:nvPr/>
          </p:nvSpPr>
          <p:spPr>
            <a:xfrm>
              <a:off x="7566543" y="4425179"/>
              <a:ext cx="85792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Result</a:t>
              </a:r>
            </a:p>
          </p:txBody>
        </p:sp>
        <p:cxnSp>
          <p:nvCxnSpPr>
            <p:cNvPr id="55" name="Прямая со стрелкой 54"/>
            <p:cNvCxnSpPr/>
            <p:nvPr/>
          </p:nvCxnSpPr>
          <p:spPr>
            <a:xfrm>
              <a:off x="7995505" y="3743385"/>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p:cNvCxnSpPr/>
            <p:nvPr/>
          </p:nvCxnSpPr>
          <p:spPr>
            <a:xfrm>
              <a:off x="8001000" y="4229398"/>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Скругленный прямоугольник 61"/>
            <p:cNvSpPr/>
            <p:nvPr/>
          </p:nvSpPr>
          <p:spPr>
            <a:xfrm>
              <a:off x="3429000" y="2514600"/>
              <a:ext cx="5715000" cy="2895600"/>
            </a:xfrm>
            <a:prstGeom prst="roundRect">
              <a:avLst/>
            </a:prstGeom>
            <a:noFill/>
            <a:ln w="28575">
              <a:solidFill>
                <a:schemeClr val="accent2">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63" name="Прямая со стрелкой 62"/>
            <p:cNvCxnSpPr/>
            <p:nvPr/>
          </p:nvCxnSpPr>
          <p:spPr>
            <a:xfrm>
              <a:off x="5312228" y="3510963"/>
              <a:ext cx="1702014" cy="15963"/>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95" name="Прямая со стрелкой 94"/>
            <p:cNvCxnSpPr/>
            <p:nvPr/>
          </p:nvCxnSpPr>
          <p:spPr>
            <a:xfrm flipH="1" flipV="1">
              <a:off x="5291957" y="4407393"/>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364261" y="2597640"/>
              <a:ext cx="1577676" cy="369332"/>
            </a:xfrm>
            <a:prstGeom prst="rect">
              <a:avLst/>
            </a:prstGeom>
            <a:noFill/>
          </p:spPr>
          <p:txBody>
            <a:bodyPr wrap="none" rtlCol="0">
              <a:spAutoFit/>
            </a:bodyPr>
            <a:lstStyle/>
            <a:p>
              <a:r>
                <a:rPr lang="en-US" b="1" dirty="0">
                  <a:solidFill>
                    <a:schemeClr val="accent3">
                      <a:lumMod val="50000"/>
                    </a:schemeClr>
                  </a:solidFill>
                  <a:latin typeface="Consolas" panose="020B0609020204030204" pitchFamily="49" charset="0"/>
                  <a:cs typeface="Consolas" panose="020B0609020204030204" pitchFamily="49" charset="0"/>
                </a:rPr>
                <a:t>CGI Gateway</a:t>
              </a:r>
            </a:p>
          </p:txBody>
        </p:sp>
        <p:sp>
          <p:nvSpPr>
            <p:cNvPr id="98" name="TextBox 97"/>
            <p:cNvSpPr txBox="1"/>
            <p:nvPr/>
          </p:nvSpPr>
          <p:spPr>
            <a:xfrm>
              <a:off x="5803252" y="4401962"/>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stderr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99" name="TextBox 98"/>
            <p:cNvSpPr txBox="1"/>
            <p:nvPr/>
          </p:nvSpPr>
          <p:spPr>
            <a:xfrm>
              <a:off x="2118481" y="4342556"/>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CGI Response</a:t>
              </a:r>
            </a:p>
          </p:txBody>
        </p:sp>
        <p:sp>
          <p:nvSpPr>
            <p:cNvPr id="100" name="TextBox 99"/>
            <p:cNvSpPr txBox="1"/>
            <p:nvPr/>
          </p:nvSpPr>
          <p:spPr>
            <a:xfrm>
              <a:off x="2104641" y="3357410"/>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HTTP Request</a:t>
              </a:r>
            </a:p>
          </p:txBody>
        </p:sp>
      </p:grpSp>
      <p:sp>
        <p:nvSpPr>
          <p:cNvPr id="102" name="Овал 101"/>
          <p:cNvSpPr/>
          <p:nvPr/>
        </p:nvSpPr>
        <p:spPr>
          <a:xfrm>
            <a:off x="5410200" y="3275767"/>
            <a:ext cx="1370473" cy="2134433"/>
          </a:xfrm>
          <a:prstGeom prst="ellipse">
            <a:avLst/>
          </a:prstGeom>
          <a:noFill/>
          <a:ln w="28575">
            <a:solidFill>
              <a:schemeClr val="accent2">
                <a:lumMod val="50000"/>
              </a:schemeClr>
            </a:solid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TextBox 102"/>
          <p:cNvSpPr txBox="1"/>
          <p:nvPr/>
        </p:nvSpPr>
        <p:spPr>
          <a:xfrm>
            <a:off x="5698326" y="3464649"/>
            <a:ext cx="74571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stdin</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cxnSp>
        <p:nvCxnSpPr>
          <p:cNvPr id="104" name="Прямая со стрелкой 103"/>
          <p:cNvCxnSpPr/>
          <p:nvPr/>
        </p:nvCxnSpPr>
        <p:spPr>
          <a:xfrm flipH="1" flipV="1">
            <a:off x="5144285" y="4337188"/>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656752" y="4348101"/>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stdout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547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842440"/>
            <a:ext cx="5098472" cy="3398981"/>
          </a:xfrm>
          <a:prstGeom prst="rect">
            <a:avLst/>
          </a:prstGeom>
        </p:spPr>
      </p:pic>
      <p:sp>
        <p:nvSpPr>
          <p:cNvPr id="7" name="Скругленный прямоугольник 6"/>
          <p:cNvSpPr/>
          <p:nvPr/>
        </p:nvSpPr>
        <p:spPr>
          <a:xfrm>
            <a:off x="190500" y="4419600"/>
            <a:ext cx="8794172" cy="1752600"/>
          </a:xfrm>
          <a:prstGeom prst="roundRect">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eaLnBrk="0" hangingPunct="0">
              <a:spcBef>
                <a:spcPct val="30000"/>
              </a:spcBef>
              <a:defRPr/>
            </a:pPr>
            <a:r>
              <a:rPr lang="ru-RU" dirty="0">
                <a:solidFill>
                  <a:schemeClr val="bg1"/>
                </a:solidFill>
                <a:latin typeface="Calibri" panose="020F0502020204030204" pitchFamily="34" charset="0"/>
              </a:rPr>
              <a:t>Первый в мире сайт info.cern.ch появился 20 декабря 1990 года. Его создатель, Тим </a:t>
            </a:r>
            <a:r>
              <a:rPr lang="ru-RU" dirty="0" err="1">
                <a:solidFill>
                  <a:schemeClr val="bg1"/>
                </a:solidFill>
                <a:latin typeface="Calibri" panose="020F0502020204030204" pitchFamily="34" charset="0"/>
              </a:rPr>
              <a:t>Бернерс</a:t>
            </a:r>
            <a:r>
              <a:rPr lang="ru-RU" dirty="0">
                <a:solidFill>
                  <a:schemeClr val="bg1"/>
                </a:solidFill>
                <a:latin typeface="Calibri" panose="020F0502020204030204" pitchFamily="34" charset="0"/>
              </a:rPr>
              <a:t>-Ли, опубликовал на нем описание новой технологии </a:t>
            </a:r>
            <a:r>
              <a:rPr lang="ru-RU" dirty="0" err="1">
                <a:solidFill>
                  <a:schemeClr val="bg1"/>
                </a:solidFill>
                <a:latin typeface="Calibri" panose="020F0502020204030204" pitchFamily="34" charset="0"/>
              </a:rPr>
              <a:t>World</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Wide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45860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Модули </a:t>
            </a:r>
            <a:r>
              <a:rPr lang="ru-RU" dirty="0" smtClean="0"/>
              <a:t>ISAPI </a:t>
            </a:r>
            <a:r>
              <a:rPr lang="ru-RU" dirty="0"/>
              <a:t>и </a:t>
            </a:r>
            <a:r>
              <a:rPr lang="ru-RU" dirty="0" smtClean="0"/>
              <a:t>DSO</a:t>
            </a:r>
            <a:endParaRPr lang="en-US" dirty="0"/>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Модульная архитектура веб-серверов позволяет расширять их возможности за счет внешних библиотек — модулей</a:t>
            </a:r>
          </a:p>
        </p:txBody>
      </p:sp>
      <p:sp>
        <p:nvSpPr>
          <p:cNvPr id="48" name="Скругленный прямоугольник 47"/>
          <p:cNvSpPr/>
          <p:nvPr/>
        </p:nvSpPr>
        <p:spPr>
          <a:xfrm>
            <a:off x="152400" y="19812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charset="0"/>
                <a:ea typeface="Calibri" charset="0"/>
                <a:cs typeface="Calibri" charset="0"/>
              </a:rPr>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Модульные расширения наиболее распространенных веб-серверов: DSO </a:t>
            </a:r>
            <a:r>
              <a:rPr lang="en-US" dirty="0">
                <a:latin typeface="Calibri" charset="0"/>
                <a:ea typeface="Calibri" charset="0"/>
                <a:cs typeface="Calibri" charset="0"/>
              </a:rPr>
              <a:t>(Dynamic Shared Objects) </a:t>
            </a:r>
            <a:r>
              <a:rPr lang="ru-RU" dirty="0">
                <a:latin typeface="Calibri" charset="0"/>
                <a:ea typeface="Calibri" charset="0"/>
                <a:cs typeface="Calibri" charset="0"/>
              </a:rPr>
              <a:t>для веб-сервера </a:t>
            </a:r>
            <a:r>
              <a:rPr lang="ru-RU" dirty="0" err="1">
                <a:latin typeface="Calibri" charset="0"/>
                <a:ea typeface="Calibri" charset="0"/>
                <a:cs typeface="Calibri" charset="0"/>
              </a:rPr>
              <a:t>Apache</a:t>
            </a:r>
            <a:r>
              <a:rPr lang="ru-RU" dirty="0">
                <a:latin typeface="Calibri" charset="0"/>
                <a:ea typeface="Calibri" charset="0"/>
                <a:cs typeface="Calibri" charset="0"/>
              </a:rPr>
              <a:t> и ISAPI </a:t>
            </a:r>
            <a:r>
              <a:rPr lang="fr-FR" dirty="0">
                <a:latin typeface="Calibri" charset="0"/>
                <a:ea typeface="Calibri" charset="0"/>
                <a:cs typeface="Calibri" charset="0"/>
              </a:rPr>
              <a:t>(Internet Server Application Program Interface) </a:t>
            </a:r>
            <a:r>
              <a:rPr lang="ru-RU" dirty="0">
                <a:latin typeface="Calibri" charset="0"/>
                <a:ea typeface="Calibri" charset="0"/>
                <a:cs typeface="Calibri" charset="0"/>
              </a:rPr>
              <a:t>для </a:t>
            </a:r>
            <a:r>
              <a:rPr lang="ru-RU" dirty="0" err="1">
                <a:latin typeface="Calibri" charset="0"/>
                <a:ea typeface="Calibri" charset="0"/>
                <a:cs typeface="Calibri" charset="0"/>
              </a:rPr>
              <a:t>Internet</a:t>
            </a:r>
            <a:r>
              <a:rPr lang="ru-RU" dirty="0">
                <a:latin typeface="Calibri" charset="0"/>
                <a:ea typeface="Calibri" charset="0"/>
                <a:cs typeface="Calibri" charset="0"/>
              </a:rPr>
              <a:t> </a:t>
            </a:r>
            <a:r>
              <a:rPr lang="ru-RU" dirty="0" err="1">
                <a:latin typeface="Calibri" charset="0"/>
                <a:ea typeface="Calibri" charset="0"/>
                <a:cs typeface="Calibri" charset="0"/>
              </a:rPr>
              <a:t>Information</a:t>
            </a:r>
            <a:r>
              <a:rPr lang="ru-RU" dirty="0">
                <a:latin typeface="Calibri" charset="0"/>
                <a:ea typeface="Calibri" charset="0"/>
                <a:cs typeface="Calibri" charset="0"/>
              </a:rPr>
              <a:t> </a:t>
            </a:r>
            <a:r>
              <a:rPr lang="ru-RU" dirty="0" err="1">
                <a:latin typeface="Calibri" charset="0"/>
                <a:ea typeface="Calibri" charset="0"/>
                <a:cs typeface="Calibri" charset="0"/>
              </a:rPr>
              <a:t>Services</a:t>
            </a:r>
            <a:endParaRPr lang="ru-RU" dirty="0">
              <a:latin typeface="Calibri" charset="0"/>
              <a:ea typeface="Calibri" charset="0"/>
              <a:cs typeface="Calibri" charset="0"/>
            </a:endParaRPr>
          </a:p>
        </p:txBody>
      </p:sp>
    </p:spTree>
    <p:extLst>
      <p:ext uri="{BB962C8B-B14F-4D97-AF65-F5344CB8AC3E}">
        <p14:creationId xmlns:p14="http://schemas.microsoft.com/office/powerpoint/2010/main" val="2831537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1"/>
            <a:ext cx="8839200" cy="1828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ISAPI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Server</a:t>
            </a:r>
            <a:r>
              <a:rPr lang="ru-RU" dirty="0">
                <a:latin typeface="Calibri" panose="020F0502020204030204" pitchFamily="34" charset="0"/>
              </a:rPr>
              <a:t> </a:t>
            </a:r>
            <a:r>
              <a:rPr lang="ru-RU" dirty="0" err="1">
                <a:latin typeface="Calibri" panose="020F0502020204030204" pitchFamily="34" charset="0"/>
              </a:rPr>
              <a:t>Application</a:t>
            </a:r>
            <a:r>
              <a:rPr lang="ru-RU" dirty="0">
                <a:latin typeface="Calibri" panose="020F0502020204030204" pitchFamily="34" charset="0"/>
              </a:rPr>
              <a:t> </a:t>
            </a:r>
            <a:r>
              <a:rPr lang="ru-RU" dirty="0" err="1">
                <a:latin typeface="Calibri" panose="020F0502020204030204" pitchFamily="34" charset="0"/>
              </a:rPr>
              <a:t>Programming</a:t>
            </a:r>
            <a:r>
              <a:rPr lang="ru-RU" dirty="0">
                <a:latin typeface="Calibri" panose="020F0502020204030204" pitchFamily="34" charset="0"/>
              </a:rPr>
              <a:t> </a:t>
            </a:r>
            <a:r>
              <a:rPr lang="ru-RU" dirty="0" err="1">
                <a:latin typeface="Calibri" panose="020F0502020204030204" pitchFamily="34" charset="0"/>
              </a:rPr>
              <a:t>Interface</a:t>
            </a:r>
            <a:r>
              <a:rPr lang="ru-RU" dirty="0">
                <a:latin typeface="Calibri" panose="020F0502020204030204" pitchFamily="34" charset="0"/>
              </a:rPr>
              <a:t>) — это набор интерфейсов, предоставляемых веб-сервером MS IIS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Information</a:t>
            </a:r>
            <a:r>
              <a:rPr lang="ru-RU" dirty="0">
                <a:latin typeface="Calibri" panose="020F0502020204030204" pitchFamily="34" charset="0"/>
              </a:rPr>
              <a:t> </a:t>
            </a:r>
            <a:r>
              <a:rPr lang="ru-RU" dirty="0" err="1">
                <a:latin typeface="Calibri" panose="020F0502020204030204" pitchFamily="34" charset="0"/>
              </a:rPr>
              <a:t>Services</a:t>
            </a:r>
            <a:r>
              <a:rPr lang="ru-RU" dirty="0">
                <a:latin typeface="Calibri" panose="020F0502020204030204" pitchFamily="34" charset="0"/>
              </a:rPr>
              <a:t>) для написания приложений, взаимодействующих с этим сервером и расширяющих его возможности. Приложения ISAPI представляют собой динамически подключаемые библиотеки (</a:t>
            </a:r>
            <a:r>
              <a:rPr lang="ru-RU" dirty="0" err="1">
                <a:latin typeface="Calibri" panose="020F0502020204030204" pitchFamily="34" charset="0"/>
              </a:rPr>
              <a:t>Dynamic</a:t>
            </a:r>
            <a:r>
              <a:rPr lang="ru-RU" dirty="0">
                <a:latin typeface="Calibri" panose="020F0502020204030204" pitchFamily="34" charset="0"/>
              </a:rPr>
              <a:t> </a:t>
            </a:r>
            <a:r>
              <a:rPr lang="ru-RU" dirty="0" err="1">
                <a:latin typeface="Calibri" panose="020F0502020204030204" pitchFamily="34" charset="0"/>
              </a:rPr>
              <a:t>Link</a:t>
            </a:r>
            <a:r>
              <a:rPr lang="ru-RU" dirty="0">
                <a:latin typeface="Calibri" panose="020F0502020204030204" pitchFamily="34" charset="0"/>
              </a:rPr>
              <a:t> </a:t>
            </a:r>
            <a:r>
              <a:rPr lang="ru-RU" dirty="0" err="1">
                <a:latin typeface="Calibri" panose="020F0502020204030204" pitchFamily="34" charset="0"/>
              </a:rPr>
              <a:t>Library</a:t>
            </a:r>
            <a:r>
              <a:rPr lang="ru-RU" dirty="0">
                <a:latin typeface="Calibri" panose="020F0502020204030204" pitchFamily="34" charset="0"/>
              </a:rPr>
              <a:t>, DLL), напрямую взаимодействующие с API IIS. </a:t>
            </a:r>
          </a:p>
        </p:txBody>
      </p:sp>
      <p:sp>
        <p:nvSpPr>
          <p:cNvPr id="48" name="Скругленный прямоугольник 47"/>
          <p:cNvSpPr/>
          <p:nvPr/>
        </p:nvSpPr>
        <p:spPr>
          <a:xfrm>
            <a:off x="152400" y="2763089"/>
            <a:ext cx="8839200" cy="2037512"/>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Приложения ISAPI загружаются и выполняются в адресном пространстве IIS, поэтому серверу не нужно создавать новый процесс при каждом HTTP-запросе. Поскольку </a:t>
            </a:r>
            <a:r>
              <a:rPr lang="ru-RU" dirty="0" err="1">
                <a:latin typeface="Calibri" panose="020F0502020204030204" pitchFamily="34" charset="0"/>
              </a:rPr>
              <a:t>Windows</a:t>
            </a:r>
            <a:r>
              <a:rPr lang="ru-RU" dirty="0">
                <a:latin typeface="Calibri" panose="020F0502020204030204" pitchFamily="34" charset="0"/>
              </a:rPr>
              <a:t> загружает динамически подключаемую библиотеку один раз при первом вызове функции в DLL, то приложение ISAPI остается загруженным и не удаляется, пока не будет остановлен/выключен веб-сервер (если включено кэширование ISAPI), либо приложение не будет выгружено явным </a:t>
            </a:r>
            <a:r>
              <a:rPr lang="ru-RU" dirty="0" smtClean="0">
                <a:latin typeface="Calibri" panose="020F0502020204030204" pitchFamily="34" charset="0"/>
              </a:rPr>
              <a:t>образом.</a:t>
            </a:r>
            <a:endParaRPr lang="ru-RU" dirty="0">
              <a:latin typeface="Calibri" panose="020F0502020204030204" pitchFamily="34" charset="0"/>
            </a:endParaRPr>
          </a:p>
        </p:txBody>
      </p:sp>
    </p:spTree>
    <p:extLst>
      <p:ext uri="{BB962C8B-B14F-4D97-AF65-F5344CB8AC3E}">
        <p14:creationId xmlns:p14="http://schemas.microsoft.com/office/powerpoint/2010/main" val="598526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0"/>
            <a:ext cx="88392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SAPI-расширение — это приложение IIS, которое является адресатом запроса, оно выполняет действия, которые веб-сервер не может выполнять сам (например, обращение к базе данных). Расширение не влияет на параметры запроса, а использует их как входные данные. В этом ISAPI-расширение напоминает CGI-приложение. ISAPI-расширение может быть вызвано как явно (через запрос вида http://&lt;URL/path&gt;/isapiext.dll?paramstring), так и неявно (через карту расширений, в которой указаны обработчики для зарегистрированных типов файлов (</a:t>
            </a:r>
            <a:r>
              <a:rPr lang="ru-RU" dirty="0" err="1">
                <a:latin typeface="Calibri" panose="020F0502020204030204" pitchFamily="34" charset="0"/>
              </a:rPr>
              <a:t>mapping</a:t>
            </a:r>
            <a:r>
              <a:rPr lang="ru-RU" dirty="0">
                <a:latin typeface="Calibri" panose="020F0502020204030204" pitchFamily="34" charset="0"/>
              </a:rPr>
              <a:t>), или при вызове через фильтр). Расширения ISAPI — наиболее частый способ применения ISAPI</a:t>
            </a:r>
          </a:p>
        </p:txBody>
      </p:sp>
      <p:sp>
        <p:nvSpPr>
          <p:cNvPr id="48" name="Скругленный прямоугольник 47"/>
          <p:cNvSpPr/>
          <p:nvPr/>
        </p:nvSpPr>
        <p:spPr>
          <a:xfrm>
            <a:off x="152400" y="38100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SAPI-фильтр, в отличие от расширения, является своего рода посредником в обработке пользовательского запроса с момента его получения веб-сервером и до момента отправки ответа. Фильтр может модифицировать запрос или ответ, вызвать специфичный для конкретного запроса обработчик и т.п., при этом сам фильтр не является конечным обработчиком. Фильтры ISAPI довольно сложны в разработке и сфера их использования ограничена, как правило, решением таких задач, как шифрование, </a:t>
            </a:r>
            <a:r>
              <a:rPr lang="ru-RU" dirty="0" err="1">
                <a:latin typeface="Calibri" panose="020F0502020204030204" pitchFamily="34" charset="0"/>
              </a:rPr>
              <a:t>журналирование</a:t>
            </a:r>
            <a:r>
              <a:rPr lang="ru-RU" dirty="0">
                <a:latin typeface="Calibri" panose="020F0502020204030204" pitchFamily="34" charset="0"/>
              </a:rPr>
              <a:t>, аутентификация, сжатие данных.</a:t>
            </a:r>
          </a:p>
        </p:txBody>
      </p:sp>
    </p:spTree>
    <p:extLst>
      <p:ext uri="{BB962C8B-B14F-4D97-AF65-F5344CB8AC3E}">
        <p14:creationId xmlns:p14="http://schemas.microsoft.com/office/powerpoint/2010/main" val="3343487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and IIS </a:t>
            </a:r>
            <a:endParaRPr lang="en-US" dirty="0"/>
          </a:p>
        </p:txBody>
      </p:sp>
      <p:grpSp>
        <p:nvGrpSpPr>
          <p:cNvPr id="73" name="Group 72"/>
          <p:cNvGrpSpPr/>
          <p:nvPr/>
        </p:nvGrpSpPr>
        <p:grpSpPr>
          <a:xfrm>
            <a:off x="174355" y="990600"/>
            <a:ext cx="8843286" cy="5214777"/>
            <a:chOff x="139490" y="963248"/>
            <a:chExt cx="8843286" cy="5214777"/>
          </a:xfrm>
        </p:grpSpPr>
        <p:sp>
          <p:nvSpPr>
            <p:cNvPr id="4" name="Rounded Rectangle 3"/>
            <p:cNvSpPr/>
            <p:nvPr/>
          </p:nvSpPr>
          <p:spPr>
            <a:xfrm>
              <a:off x="149996" y="5797025"/>
              <a:ext cx="8832780" cy="381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TCP/IP Protocol Layer</a:t>
              </a:r>
            </a:p>
          </p:txBody>
        </p:sp>
        <p:sp>
          <p:nvSpPr>
            <p:cNvPr id="12" name="Rounded Rectangle 11"/>
            <p:cNvSpPr/>
            <p:nvPr/>
          </p:nvSpPr>
          <p:spPr>
            <a:xfrm>
              <a:off x="440408" y="1991397"/>
              <a:ext cx="1828800" cy="2109840"/>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400" b="1" dirty="0" err="1">
                  <a:solidFill>
                    <a:schemeClr val="tx1"/>
                  </a:solidFill>
                  <a:latin typeface="Calibri" panose="020F0502020204030204" pitchFamily="34" charset="0"/>
                </a:rPr>
                <a:t>s</a:t>
              </a:r>
              <a:r>
                <a:rPr lang="en-US" sz="1400" b="1" dirty="0" err="1" smtClean="0">
                  <a:solidFill>
                    <a:schemeClr val="tx1"/>
                  </a:solidFill>
                  <a:latin typeface="Calibri" panose="020F0502020204030204" pitchFamily="34" charset="0"/>
                </a:rPr>
                <a:t>vchost.exe</a:t>
              </a:r>
              <a:endParaRPr lang="en-US" sz="1400" b="1" dirty="0" smtClean="0">
                <a:solidFill>
                  <a:schemeClr val="tx1"/>
                </a:solidFill>
                <a:latin typeface="Calibri" panose="020F0502020204030204" pitchFamily="34" charset="0"/>
              </a:endParaRPr>
            </a:p>
          </p:txBody>
        </p:sp>
        <p:sp>
          <p:nvSpPr>
            <p:cNvPr id="13" name="Rounded Rectangle 12"/>
            <p:cNvSpPr/>
            <p:nvPr/>
          </p:nvSpPr>
          <p:spPr>
            <a:xfrm>
              <a:off x="540599" y="3252296"/>
              <a:ext cx="1628418" cy="70321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www service</a:t>
              </a:r>
            </a:p>
          </p:txBody>
        </p:sp>
        <p:sp>
          <p:nvSpPr>
            <p:cNvPr id="14" name="Rounded Rectangle 13"/>
            <p:cNvSpPr/>
            <p:nvPr/>
          </p:nvSpPr>
          <p:spPr>
            <a:xfrm>
              <a:off x="557391" y="2412799"/>
              <a:ext cx="1628418" cy="726804"/>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WAS (Windows Activation Service)</a:t>
              </a:r>
            </a:p>
          </p:txBody>
        </p:sp>
        <p:grpSp>
          <p:nvGrpSpPr>
            <p:cNvPr id="39" name="Group 38"/>
            <p:cNvGrpSpPr/>
            <p:nvPr/>
          </p:nvGrpSpPr>
          <p:grpSpPr>
            <a:xfrm>
              <a:off x="2884897" y="1058648"/>
              <a:ext cx="1981200" cy="3143275"/>
              <a:chOff x="2971800" y="1352524"/>
              <a:chExt cx="1981200" cy="3143275"/>
            </a:xfrm>
          </p:grpSpPr>
          <p:sp>
            <p:nvSpPr>
              <p:cNvPr id="15" name="Rounded Rectangle 14"/>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31" name="Rounded Rectangle 30"/>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32" name="Rounded Rectangle 31"/>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33" name="Rounded Rectangle 32"/>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34" name="Rounded Rectangle 33"/>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40" name="Group 39"/>
            <p:cNvGrpSpPr/>
            <p:nvPr/>
          </p:nvGrpSpPr>
          <p:grpSpPr>
            <a:xfrm>
              <a:off x="4932945" y="1038669"/>
              <a:ext cx="1981200" cy="3143275"/>
              <a:chOff x="2971800" y="1352524"/>
              <a:chExt cx="1981200" cy="3143275"/>
            </a:xfrm>
          </p:grpSpPr>
          <p:sp>
            <p:nvSpPr>
              <p:cNvPr id="41" name="Rounded Rectangle 40"/>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42" name="Rounded Rectangle 41"/>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43" name="Rounded Rectangle 42"/>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44" name="Rounded Rectangle 43"/>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45" name="Rounded Rectangle 44"/>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58" name="Group 57"/>
            <p:cNvGrpSpPr/>
            <p:nvPr/>
          </p:nvGrpSpPr>
          <p:grpSpPr>
            <a:xfrm>
              <a:off x="7001576" y="1033041"/>
              <a:ext cx="1981200" cy="3143275"/>
              <a:chOff x="7001576" y="1033041"/>
              <a:chExt cx="1981200" cy="3143275"/>
            </a:xfrm>
          </p:grpSpPr>
          <p:grpSp>
            <p:nvGrpSpPr>
              <p:cNvPr id="46" name="Group 45"/>
              <p:cNvGrpSpPr/>
              <p:nvPr/>
            </p:nvGrpSpPr>
            <p:grpSpPr>
              <a:xfrm>
                <a:off x="7001576" y="1033041"/>
                <a:ext cx="1981200" cy="3143275"/>
                <a:chOff x="2971800" y="1352524"/>
                <a:chExt cx="1981200" cy="3143275"/>
              </a:xfrm>
            </p:grpSpPr>
            <p:sp>
              <p:nvSpPr>
                <p:cNvPr id="47" name="Rounded Rectangle 46"/>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(n * w3wp.exe)</a:t>
                  </a:r>
                </a:p>
              </p:txBody>
            </p:sp>
            <p:sp>
              <p:nvSpPr>
                <p:cNvPr id="48" name="Rounded Rectangle 47"/>
                <p:cNvSpPr/>
                <p:nvPr/>
              </p:nvSpPr>
              <p:spPr>
                <a:xfrm>
                  <a:off x="3036768" y="1963146"/>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2" name="Rounded Rectangle 51"/>
              <p:cNvSpPr/>
              <p:nvPr/>
            </p:nvSpPr>
            <p:spPr>
              <a:xfrm>
                <a:off x="7164537" y="1724154"/>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53" name="Rounded Rectangle 52"/>
              <p:cNvSpPr/>
              <p:nvPr/>
            </p:nvSpPr>
            <p:spPr>
              <a:xfrm>
                <a:off x="7254372" y="1828303"/>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4" name="Can 53"/>
            <p:cNvSpPr/>
            <p:nvPr/>
          </p:nvSpPr>
          <p:spPr>
            <a:xfrm>
              <a:off x="349432" y="963248"/>
              <a:ext cx="1919776" cy="834776"/>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latin typeface="Calibri" panose="020F0502020204030204" pitchFamily="34" charset="0"/>
                </a:rPr>
                <a:t>ApplicationHosts.config</a:t>
              </a:r>
              <a:endParaRPr lang="en-US" sz="1400" dirty="0" smtClean="0">
                <a:latin typeface="Calibri" panose="020F0502020204030204" pitchFamily="34" charset="0"/>
              </a:endParaRPr>
            </a:p>
          </p:txBody>
        </p:sp>
        <p:grpSp>
          <p:nvGrpSpPr>
            <p:cNvPr id="59" name="Group 58"/>
            <p:cNvGrpSpPr/>
            <p:nvPr/>
          </p:nvGrpSpPr>
          <p:grpSpPr>
            <a:xfrm>
              <a:off x="139490" y="4648200"/>
              <a:ext cx="8832780" cy="1021964"/>
              <a:chOff x="152400" y="4757976"/>
              <a:chExt cx="8832780" cy="1021964"/>
            </a:xfrm>
          </p:grpSpPr>
          <p:sp>
            <p:nvSpPr>
              <p:cNvPr id="5" name="Rounded Rectangle 4"/>
              <p:cNvSpPr/>
              <p:nvPr/>
            </p:nvSpPr>
            <p:spPr>
              <a:xfrm>
                <a:off x="169988" y="5079075"/>
                <a:ext cx="8815192" cy="70086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err="1" smtClean="0">
                    <a:solidFill>
                      <a:schemeClr val="tx1"/>
                    </a:solidFill>
                    <a:latin typeface="Calibri" panose="020F0502020204030204" pitchFamily="34" charset="0"/>
                  </a:rPr>
                  <a:t>http.sys</a:t>
                </a:r>
                <a:endParaRPr lang="en-US" sz="1400" b="1" dirty="0" smtClean="0">
                  <a:solidFill>
                    <a:schemeClr val="tx1"/>
                  </a:solidFill>
                  <a:latin typeface="Calibri" panose="020F0502020204030204" pitchFamily="34" charset="0"/>
                </a:endParaRPr>
              </a:p>
            </p:txBody>
          </p:sp>
          <p:sp>
            <p:nvSpPr>
              <p:cNvPr id="6" name="Rounded Rectangle 5"/>
              <p:cNvSpPr/>
              <p:nvPr/>
            </p:nvSpPr>
            <p:spPr>
              <a:xfrm>
                <a:off x="376019" y="5165796"/>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HTTP Listener</a:t>
                </a:r>
              </a:p>
            </p:txBody>
          </p:sp>
          <p:sp>
            <p:nvSpPr>
              <p:cNvPr id="7" name="Rounded Rectangle 6"/>
              <p:cNvSpPr/>
              <p:nvPr/>
            </p:nvSpPr>
            <p:spPr>
              <a:xfrm>
                <a:off x="1598050"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Request Queue</a:t>
                </a:r>
              </a:p>
            </p:txBody>
          </p:sp>
          <p:sp>
            <p:nvSpPr>
              <p:cNvPr id="8" name="Rounded Rectangle 7"/>
              <p:cNvSpPr/>
              <p:nvPr/>
            </p:nvSpPr>
            <p:spPr>
              <a:xfrm>
                <a:off x="2788688" y="5179880"/>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9" name="Rounded Rectangle 8"/>
              <p:cNvSpPr/>
              <p:nvPr/>
            </p:nvSpPr>
            <p:spPr>
              <a:xfrm>
                <a:off x="3979326"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10" name="Can 9"/>
              <p:cNvSpPr/>
              <p:nvPr/>
            </p:nvSpPr>
            <p:spPr>
              <a:xfrm>
                <a:off x="5492533" y="5120320"/>
                <a:ext cx="1336585" cy="606903"/>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Kernel Output Cache </a:t>
                </a:r>
              </a:p>
            </p:txBody>
          </p:sp>
          <p:sp>
            <p:nvSpPr>
              <p:cNvPr id="11" name="Rectangle 10"/>
              <p:cNvSpPr/>
              <p:nvPr/>
            </p:nvSpPr>
            <p:spPr>
              <a:xfrm>
                <a:off x="7254372" y="5200575"/>
                <a:ext cx="812800" cy="492566"/>
              </a:xfrm>
              <a:prstGeom prst="rect">
                <a:avLst/>
              </a:prstGeom>
              <a:solidFill>
                <a:schemeClr val="accent3">
                  <a:lumMod val="40000"/>
                  <a:lumOff val="6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panose="020F0502020204030204" pitchFamily="34" charset="0"/>
                  </a:rPr>
                  <a:t>SSL</a:t>
                </a:r>
              </a:p>
            </p:txBody>
          </p:sp>
          <p:cxnSp>
            <p:nvCxnSpPr>
              <p:cNvPr id="56" name="Straight Connector 55"/>
              <p:cNvCxnSpPr/>
              <p:nvPr/>
            </p:nvCxnSpPr>
            <p:spPr>
              <a:xfrm>
                <a:off x="152400" y="4757976"/>
                <a:ext cx="8832780" cy="0"/>
              </a:xfrm>
              <a:prstGeom prst="line">
                <a:avLst/>
              </a:prstGeom>
              <a:ln w="38100">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7842327" y="4281087"/>
              <a:ext cx="1114408" cy="338554"/>
            </a:xfrm>
            <a:prstGeom prst="rect">
              <a:avLst/>
            </a:prstGeom>
            <a:noFill/>
          </p:spPr>
          <p:txBody>
            <a:bodyPr wrap="none" rtlCol="0">
              <a:spAutoFit/>
            </a:bodyPr>
            <a:lstStyle/>
            <a:p>
              <a:r>
                <a:rPr lang="en-US" sz="1600" b="1" dirty="0" smtClean="0">
                  <a:latin typeface="Calibri" charset="0"/>
                  <a:ea typeface="Calibri" charset="0"/>
                  <a:cs typeface="Calibri" charset="0"/>
                </a:rPr>
                <a:t>User mode</a:t>
              </a:r>
              <a:endParaRPr lang="en-US" sz="1600" b="1" dirty="0">
                <a:latin typeface="Calibri" charset="0"/>
                <a:ea typeface="Calibri" charset="0"/>
                <a:cs typeface="Calibri" charset="0"/>
              </a:endParaRPr>
            </a:p>
          </p:txBody>
        </p:sp>
        <p:sp>
          <p:nvSpPr>
            <p:cNvPr id="66" name="TextBox 65"/>
            <p:cNvSpPr txBox="1"/>
            <p:nvPr/>
          </p:nvSpPr>
          <p:spPr>
            <a:xfrm>
              <a:off x="7687349" y="4617339"/>
              <a:ext cx="1269386" cy="338554"/>
            </a:xfrm>
            <a:prstGeom prst="rect">
              <a:avLst/>
            </a:prstGeom>
            <a:noFill/>
          </p:spPr>
          <p:txBody>
            <a:bodyPr wrap="none" rtlCol="0">
              <a:spAutoFit/>
            </a:bodyPr>
            <a:lstStyle/>
            <a:p>
              <a:r>
                <a:rPr lang="en-US" sz="1600" b="1" dirty="0" smtClean="0">
                  <a:latin typeface="Calibri" charset="0"/>
                  <a:ea typeface="Calibri" charset="0"/>
                  <a:cs typeface="Calibri" charset="0"/>
                </a:rPr>
                <a:t>Kernel mode</a:t>
              </a:r>
              <a:endParaRPr lang="en-US" sz="1600" b="1" dirty="0">
                <a:latin typeface="Calibri" charset="0"/>
                <a:ea typeface="Calibri" charset="0"/>
                <a:cs typeface="Calibri" charset="0"/>
              </a:endParaRPr>
            </a:p>
          </p:txBody>
        </p:sp>
      </p:grpSp>
    </p:spTree>
    <p:extLst>
      <p:ext uri="{BB962C8B-B14F-4D97-AF65-F5344CB8AC3E}">
        <p14:creationId xmlns:p14="http://schemas.microsoft.com/office/powerpoint/2010/main" val="522359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sp>
        <p:nvSpPr>
          <p:cNvPr id="3" name="Rounded Rectangle 2"/>
          <p:cNvSpPr/>
          <p:nvPr/>
        </p:nvSpPr>
        <p:spPr bwMode="auto">
          <a:xfrm>
            <a:off x="1219200" y="2895600"/>
            <a:ext cx="3429000" cy="914400"/>
          </a:xfrm>
          <a:prstGeom prst="roundRect">
            <a:avLst>
              <a:gd name="adj" fmla="val 10484"/>
            </a:avLst>
          </a:prstGeom>
          <a:gradFill>
            <a:gsLst>
              <a:gs pos="0">
                <a:schemeClr val="accent1">
                  <a:shade val="51000"/>
                  <a:satMod val="130000"/>
                  <a:lumMod val="40000"/>
                </a:schemeClr>
              </a:gs>
              <a:gs pos="80000">
                <a:schemeClr val="accent1">
                  <a:shade val="93000"/>
                  <a:satMod val="130000"/>
                </a:schemeClr>
              </a:gs>
              <a:gs pos="100000">
                <a:schemeClr val="accent1">
                  <a:shade val="94000"/>
                  <a:satMod val="135000"/>
                  <a:lumMod val="67000"/>
                  <a:lumOff val="33000"/>
                </a:schemeClr>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smtClean="0">
              <a:gradFill>
                <a:gsLst>
                  <a:gs pos="0">
                    <a:srgbClr val="000000"/>
                  </a:gs>
                  <a:gs pos="100000">
                    <a:srgbClr val="000000"/>
                  </a:gs>
                </a:gsLst>
                <a:lin ang="5400000" scaled="0"/>
              </a:gradFill>
              <a:latin typeface="Calibri" charset="0"/>
              <a:ea typeface="Calibri" charset="0"/>
              <a:cs typeface="Calibri" charset="0"/>
            </a:endParaRPr>
          </a:p>
        </p:txBody>
      </p:sp>
      <p:sp>
        <p:nvSpPr>
          <p:cNvPr id="4" name="Rounded Rectangle 3"/>
          <p:cNvSpPr/>
          <p:nvPr/>
        </p:nvSpPr>
        <p:spPr bwMode="auto">
          <a:xfrm>
            <a:off x="2902183" y="1587574"/>
            <a:ext cx="1898416" cy="850826"/>
          </a:xfrm>
          <a:prstGeom prst="roundRect">
            <a:avLst>
              <a:gd name="adj" fmla="val 10484"/>
            </a:avLst>
          </a:prstGeom>
          <a:gradFill>
            <a:gsLst>
              <a:gs pos="0">
                <a:schemeClr val="accent1">
                  <a:shade val="51000"/>
                  <a:satMod val="130000"/>
                  <a:lumMod val="40000"/>
                </a:schemeClr>
              </a:gs>
              <a:gs pos="80000">
                <a:schemeClr val="accent1">
                  <a:shade val="93000"/>
                  <a:satMod val="130000"/>
                </a:schemeClr>
              </a:gs>
              <a:gs pos="100000">
                <a:schemeClr val="accent1">
                  <a:shade val="94000"/>
                  <a:satMod val="135000"/>
                  <a:lumMod val="67000"/>
                  <a:lumOff val="33000"/>
                </a:schemeClr>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latin typeface="Calibri" charset="0"/>
                <a:ea typeface="Calibri" charset="0"/>
                <a:cs typeface="Calibri" charset="0"/>
              </a:rPr>
              <a:t>Configuration Store</a:t>
            </a:r>
          </a:p>
        </p:txBody>
      </p:sp>
      <p:sp>
        <p:nvSpPr>
          <p:cNvPr id="5" name="Rounded Rectangle 4"/>
          <p:cNvSpPr/>
          <p:nvPr/>
        </p:nvSpPr>
        <p:spPr bwMode="auto">
          <a:xfrm>
            <a:off x="5177928" y="983946"/>
            <a:ext cx="2213472" cy="2826054"/>
          </a:xfrm>
          <a:prstGeom prst="roundRect">
            <a:avLst>
              <a:gd name="adj" fmla="val 10485"/>
            </a:avLst>
          </a:prstGeom>
          <a:gradFill>
            <a:gsLst>
              <a:gs pos="0">
                <a:schemeClr val="accent3">
                  <a:shade val="51000"/>
                  <a:satMod val="130000"/>
                  <a:lumMod val="53000"/>
                </a:schemeClr>
              </a:gs>
              <a:gs pos="80000">
                <a:schemeClr val="accent3">
                  <a:shade val="93000"/>
                  <a:satMod val="130000"/>
                </a:schemeClr>
              </a:gs>
              <a:gs pos="100000">
                <a:schemeClr val="accent3">
                  <a:shade val="94000"/>
                  <a:satMod val="135000"/>
                  <a:lumMod val="67000"/>
                  <a:lumOff val="33000"/>
                </a:schemeClr>
              </a:gs>
            </a:gsLst>
          </a:gra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latin typeface="Calibri" charset="0"/>
                <a:ea typeface="Calibri" charset="0"/>
                <a:cs typeface="Calibri" charset="0"/>
              </a:rPr>
              <a:t>Worker Process</a:t>
            </a:r>
          </a:p>
        </p:txBody>
      </p:sp>
      <p:cxnSp>
        <p:nvCxnSpPr>
          <p:cNvPr id="7" name="Straight Connector 6"/>
          <p:cNvCxnSpPr/>
          <p:nvPr/>
        </p:nvCxnSpPr>
        <p:spPr>
          <a:xfrm>
            <a:off x="967666" y="3962400"/>
            <a:ext cx="6957134" cy="1588"/>
          </a:xfrm>
          <a:prstGeom prst="line">
            <a:avLst/>
          </a:prstGeom>
          <a:ln>
            <a:solidFill>
              <a:schemeClr val="accent2">
                <a:lumMod val="50000"/>
              </a:schemeClr>
            </a:solidFill>
          </a:ln>
        </p:spPr>
        <p:style>
          <a:lnRef idx="2">
            <a:schemeClr val="accent4"/>
          </a:lnRef>
          <a:fillRef idx="0">
            <a:schemeClr val="accent4"/>
          </a:fillRef>
          <a:effectRef idx="1">
            <a:schemeClr val="accent4"/>
          </a:effectRef>
          <a:fontRef idx="minor">
            <a:schemeClr val="tx1"/>
          </a:fontRef>
        </p:style>
      </p:cxnSp>
      <p:cxnSp>
        <p:nvCxnSpPr>
          <p:cNvPr id="8" name="Straight Arrow Connector 7"/>
          <p:cNvCxnSpPr/>
          <p:nvPr/>
        </p:nvCxnSpPr>
        <p:spPr>
          <a:xfrm flipV="1">
            <a:off x="2819400" y="4784518"/>
            <a:ext cx="794" cy="3208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1485900" y="3924300"/>
            <a:ext cx="6858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3200400"/>
            <a:ext cx="5334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3162300" y="2781300"/>
            <a:ext cx="6858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3542506" y="2781300"/>
            <a:ext cx="686594"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19600" y="3200400"/>
            <a:ext cx="762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4419600" y="3429000"/>
            <a:ext cx="762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2667000" y="3429000"/>
            <a:ext cx="5334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5181600" y="4038600"/>
            <a:ext cx="457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819400" y="48006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1</a:t>
            </a:r>
            <a:endParaRPr lang="en-US" sz="1600" dirty="0">
              <a:latin typeface="Calibri" charset="0"/>
              <a:ea typeface="Calibri" charset="0"/>
              <a:cs typeface="Calibri" charset="0"/>
            </a:endParaRPr>
          </a:p>
        </p:txBody>
      </p:sp>
      <p:sp>
        <p:nvSpPr>
          <p:cNvPr id="20" name="TextBox 19"/>
          <p:cNvSpPr txBox="1"/>
          <p:nvPr/>
        </p:nvSpPr>
        <p:spPr>
          <a:xfrm>
            <a:off x="1828800" y="38100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2</a:t>
            </a:r>
            <a:endParaRPr lang="en-US" sz="1600" dirty="0">
              <a:latin typeface="Calibri" charset="0"/>
              <a:ea typeface="Calibri" charset="0"/>
              <a:cs typeface="Calibri" charset="0"/>
            </a:endParaRPr>
          </a:p>
        </p:txBody>
      </p:sp>
      <p:sp>
        <p:nvSpPr>
          <p:cNvPr id="21" name="TextBox 20"/>
          <p:cNvSpPr txBox="1"/>
          <p:nvPr/>
        </p:nvSpPr>
        <p:spPr>
          <a:xfrm>
            <a:off x="2362200" y="38100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9</a:t>
            </a:r>
            <a:endParaRPr lang="en-US" sz="1600" dirty="0">
              <a:latin typeface="Calibri" charset="0"/>
              <a:ea typeface="Calibri" charset="0"/>
              <a:cs typeface="Calibri" charset="0"/>
            </a:endParaRPr>
          </a:p>
        </p:txBody>
      </p:sp>
      <p:sp>
        <p:nvSpPr>
          <p:cNvPr id="22" name="TextBox 21"/>
          <p:cNvSpPr txBox="1"/>
          <p:nvPr/>
        </p:nvSpPr>
        <p:spPr>
          <a:xfrm>
            <a:off x="2819400" y="2895600"/>
            <a:ext cx="152400" cy="338554"/>
          </a:xfrm>
          <a:prstGeom prst="rect">
            <a:avLst/>
          </a:prstGeom>
          <a:noFill/>
        </p:spPr>
        <p:txBody>
          <a:bodyPr wrap="square" rtlCol="0">
            <a:spAutoFit/>
          </a:bodyPr>
          <a:lstStyle/>
          <a:p>
            <a:r>
              <a:rPr lang="en-US" sz="1600" dirty="0" smtClean="0">
                <a:solidFill>
                  <a:schemeClr val="bg1"/>
                </a:solidFill>
                <a:latin typeface="Calibri" charset="0"/>
                <a:ea typeface="Calibri" charset="0"/>
                <a:cs typeface="Calibri" charset="0"/>
              </a:rPr>
              <a:t>3</a:t>
            </a:r>
            <a:endParaRPr lang="en-US" sz="1600" dirty="0">
              <a:solidFill>
                <a:schemeClr val="bg1"/>
              </a:solidFill>
              <a:latin typeface="Calibri" charset="0"/>
              <a:ea typeface="Calibri" charset="0"/>
              <a:cs typeface="Calibri" charset="0"/>
            </a:endParaRPr>
          </a:p>
        </p:txBody>
      </p:sp>
      <p:sp>
        <p:nvSpPr>
          <p:cNvPr id="23" name="TextBox 22"/>
          <p:cNvSpPr txBox="1"/>
          <p:nvPr/>
        </p:nvSpPr>
        <p:spPr>
          <a:xfrm>
            <a:off x="2895600" y="3364468"/>
            <a:ext cx="152400" cy="338554"/>
          </a:xfrm>
          <a:prstGeom prst="rect">
            <a:avLst/>
          </a:prstGeom>
          <a:noFill/>
        </p:spPr>
        <p:txBody>
          <a:bodyPr wrap="square" rtlCol="0">
            <a:spAutoFit/>
          </a:bodyPr>
          <a:lstStyle/>
          <a:p>
            <a:r>
              <a:rPr lang="en-US" sz="1600" dirty="0" smtClean="0">
                <a:solidFill>
                  <a:schemeClr val="bg1"/>
                </a:solidFill>
                <a:latin typeface="Calibri" charset="0"/>
                <a:ea typeface="Calibri" charset="0"/>
                <a:cs typeface="Calibri" charset="0"/>
              </a:rPr>
              <a:t>8</a:t>
            </a:r>
            <a:endParaRPr lang="en-US" sz="1600" dirty="0">
              <a:solidFill>
                <a:schemeClr val="bg1"/>
              </a:solidFill>
              <a:latin typeface="Calibri" charset="0"/>
              <a:ea typeface="Calibri" charset="0"/>
              <a:cs typeface="Calibri" charset="0"/>
            </a:endParaRPr>
          </a:p>
        </p:txBody>
      </p:sp>
      <p:sp>
        <p:nvSpPr>
          <p:cNvPr id="24" name="TextBox 23"/>
          <p:cNvSpPr txBox="1"/>
          <p:nvPr/>
        </p:nvSpPr>
        <p:spPr>
          <a:xfrm>
            <a:off x="3505200" y="25908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4</a:t>
            </a:r>
            <a:endParaRPr lang="en-US" sz="1600" dirty="0">
              <a:latin typeface="Calibri" charset="0"/>
              <a:ea typeface="Calibri" charset="0"/>
              <a:cs typeface="Calibri" charset="0"/>
            </a:endParaRPr>
          </a:p>
        </p:txBody>
      </p:sp>
      <p:sp>
        <p:nvSpPr>
          <p:cNvPr id="25" name="TextBox 24"/>
          <p:cNvSpPr txBox="1"/>
          <p:nvPr/>
        </p:nvSpPr>
        <p:spPr>
          <a:xfrm>
            <a:off x="3886200" y="25908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5</a:t>
            </a:r>
            <a:endParaRPr lang="en-US" sz="1600" dirty="0">
              <a:latin typeface="Calibri" charset="0"/>
              <a:ea typeface="Calibri" charset="0"/>
              <a:cs typeface="Calibri" charset="0"/>
            </a:endParaRPr>
          </a:p>
        </p:txBody>
      </p:sp>
      <p:sp>
        <p:nvSpPr>
          <p:cNvPr id="26" name="TextBox 25"/>
          <p:cNvSpPr txBox="1"/>
          <p:nvPr/>
        </p:nvSpPr>
        <p:spPr>
          <a:xfrm>
            <a:off x="4800600" y="28956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6</a:t>
            </a:r>
            <a:endParaRPr lang="en-US" sz="1600" dirty="0">
              <a:latin typeface="Calibri" charset="0"/>
              <a:ea typeface="Calibri" charset="0"/>
              <a:cs typeface="Calibri" charset="0"/>
            </a:endParaRPr>
          </a:p>
        </p:txBody>
      </p:sp>
      <p:sp>
        <p:nvSpPr>
          <p:cNvPr id="27" name="TextBox 26"/>
          <p:cNvSpPr txBox="1"/>
          <p:nvPr/>
        </p:nvSpPr>
        <p:spPr>
          <a:xfrm>
            <a:off x="4876800" y="3352800"/>
            <a:ext cx="152400" cy="338554"/>
          </a:xfrm>
          <a:prstGeom prst="rect">
            <a:avLst/>
          </a:prstGeom>
          <a:noFill/>
        </p:spPr>
        <p:txBody>
          <a:bodyPr wrap="square" rtlCol="0">
            <a:spAutoFit/>
          </a:bodyPr>
          <a:lstStyle/>
          <a:p>
            <a:r>
              <a:rPr lang="en-US" sz="1600" dirty="0" smtClean="0">
                <a:latin typeface="Calibri" charset="0"/>
                <a:ea typeface="Calibri" charset="0"/>
                <a:cs typeface="Calibri" charset="0"/>
              </a:rPr>
              <a:t>7</a:t>
            </a:r>
            <a:endParaRPr lang="en-US" sz="1600" dirty="0">
              <a:latin typeface="Calibri" charset="0"/>
              <a:ea typeface="Calibri" charset="0"/>
              <a:cs typeface="Calibri" charset="0"/>
            </a:endParaRPr>
          </a:p>
        </p:txBody>
      </p:sp>
      <p:sp>
        <p:nvSpPr>
          <p:cNvPr id="28" name="TextBox 27"/>
          <p:cNvSpPr txBox="1"/>
          <p:nvPr/>
        </p:nvSpPr>
        <p:spPr>
          <a:xfrm>
            <a:off x="5410200" y="3886201"/>
            <a:ext cx="533400" cy="338554"/>
          </a:xfrm>
          <a:prstGeom prst="rect">
            <a:avLst/>
          </a:prstGeom>
          <a:noFill/>
        </p:spPr>
        <p:txBody>
          <a:bodyPr wrap="square" rtlCol="0">
            <a:spAutoFit/>
          </a:bodyPr>
          <a:lstStyle/>
          <a:p>
            <a:r>
              <a:rPr lang="en-US" sz="1600" dirty="0" smtClean="0">
                <a:latin typeface="Calibri" charset="0"/>
                <a:ea typeface="Calibri" charset="0"/>
                <a:cs typeface="Calibri" charset="0"/>
              </a:rPr>
              <a:t>10</a:t>
            </a:r>
            <a:endParaRPr lang="en-US" sz="1600" dirty="0">
              <a:latin typeface="Calibri" charset="0"/>
              <a:ea typeface="Calibri" charset="0"/>
              <a:cs typeface="Calibri" charset="0"/>
            </a:endParaRPr>
          </a:p>
        </p:txBody>
      </p:sp>
      <p:sp>
        <p:nvSpPr>
          <p:cNvPr id="29" name="TextBox 28"/>
          <p:cNvSpPr txBox="1"/>
          <p:nvPr/>
        </p:nvSpPr>
        <p:spPr>
          <a:xfrm>
            <a:off x="6324600" y="3886200"/>
            <a:ext cx="457200" cy="338554"/>
          </a:xfrm>
          <a:prstGeom prst="rect">
            <a:avLst/>
          </a:prstGeom>
          <a:noFill/>
        </p:spPr>
        <p:txBody>
          <a:bodyPr wrap="square" rtlCol="0">
            <a:spAutoFit/>
          </a:bodyPr>
          <a:lstStyle/>
          <a:p>
            <a:r>
              <a:rPr lang="en-US" sz="1600" dirty="0" smtClean="0">
                <a:latin typeface="Calibri" charset="0"/>
                <a:ea typeface="Calibri" charset="0"/>
                <a:cs typeface="Calibri" charset="0"/>
              </a:rPr>
              <a:t>11</a:t>
            </a:r>
            <a:endParaRPr lang="en-US" sz="1600" dirty="0">
              <a:latin typeface="Calibri" charset="0"/>
              <a:ea typeface="Calibri" charset="0"/>
              <a:cs typeface="Calibri" charset="0"/>
            </a:endParaRPr>
          </a:p>
        </p:txBody>
      </p:sp>
      <p:sp>
        <p:nvSpPr>
          <p:cNvPr id="30" name="TextBox 29"/>
          <p:cNvSpPr txBox="1"/>
          <p:nvPr/>
        </p:nvSpPr>
        <p:spPr>
          <a:xfrm>
            <a:off x="4572000" y="4876800"/>
            <a:ext cx="457200" cy="338554"/>
          </a:xfrm>
          <a:prstGeom prst="rect">
            <a:avLst/>
          </a:prstGeom>
          <a:noFill/>
        </p:spPr>
        <p:txBody>
          <a:bodyPr wrap="square" rtlCol="0">
            <a:spAutoFit/>
          </a:bodyPr>
          <a:lstStyle/>
          <a:p>
            <a:r>
              <a:rPr lang="en-US" sz="1600" dirty="0" smtClean="0">
                <a:latin typeface="Calibri" charset="0"/>
                <a:ea typeface="Calibri" charset="0"/>
                <a:cs typeface="Calibri" charset="0"/>
              </a:rPr>
              <a:t>12</a:t>
            </a:r>
            <a:endParaRPr lang="en-US" sz="1600" dirty="0">
              <a:latin typeface="Calibri" charset="0"/>
              <a:ea typeface="Calibri" charset="0"/>
              <a:cs typeface="Calibri" charset="0"/>
            </a:endParaRPr>
          </a:p>
        </p:txBody>
      </p:sp>
      <p:sp>
        <p:nvSpPr>
          <p:cNvPr id="32" name="Text Box 16"/>
          <p:cNvSpPr txBox="1">
            <a:spLocks noChangeArrowheads="1"/>
          </p:cNvSpPr>
          <p:nvPr/>
        </p:nvSpPr>
        <p:spPr bwMode="auto">
          <a:xfrm>
            <a:off x="7696200" y="3352800"/>
            <a:ext cx="2057400" cy="338554"/>
          </a:xfrm>
          <a:prstGeom prst="rect">
            <a:avLst/>
          </a:prstGeom>
          <a:noFill/>
          <a:ln w="9525">
            <a:noFill/>
            <a:miter lim="800000"/>
            <a:headEnd/>
            <a:tailEnd/>
          </a:ln>
          <a:effectLst/>
        </p:spPr>
        <p:txBody>
          <a:bodyPr wrap="square">
            <a:spAutoFit/>
          </a:bodyPr>
          <a:lstStyle/>
          <a:p>
            <a:pPr>
              <a:spcBef>
                <a:spcPct val="50000"/>
              </a:spcBef>
            </a:pPr>
            <a:r>
              <a:rPr lang="en-US" sz="1600" b="1" dirty="0" smtClean="0">
                <a:latin typeface="Calibri" charset="0"/>
                <a:ea typeface="Calibri" charset="0"/>
                <a:cs typeface="Calibri" charset="0"/>
              </a:rPr>
              <a:t>User</a:t>
            </a:r>
            <a:endParaRPr lang="en-US" sz="1600" b="1" dirty="0">
              <a:latin typeface="Calibri" charset="0"/>
              <a:ea typeface="Calibri" charset="0"/>
              <a:cs typeface="Calibri" charset="0"/>
            </a:endParaRPr>
          </a:p>
        </p:txBody>
      </p:sp>
      <p:sp>
        <p:nvSpPr>
          <p:cNvPr id="33" name="Text Box 16"/>
          <p:cNvSpPr txBox="1">
            <a:spLocks noChangeArrowheads="1"/>
          </p:cNvSpPr>
          <p:nvPr/>
        </p:nvSpPr>
        <p:spPr bwMode="auto">
          <a:xfrm>
            <a:off x="7692528" y="4588656"/>
            <a:ext cx="2057400" cy="338554"/>
          </a:xfrm>
          <a:prstGeom prst="rect">
            <a:avLst/>
          </a:prstGeom>
          <a:noFill/>
          <a:ln w="9525">
            <a:noFill/>
            <a:miter lim="800000"/>
            <a:headEnd/>
            <a:tailEnd/>
          </a:ln>
          <a:effectLst/>
        </p:spPr>
        <p:txBody>
          <a:bodyPr wrap="square">
            <a:spAutoFit/>
          </a:bodyPr>
          <a:lstStyle/>
          <a:p>
            <a:pPr>
              <a:spcBef>
                <a:spcPct val="50000"/>
              </a:spcBef>
            </a:pPr>
            <a:r>
              <a:rPr lang="en-US" sz="1600" b="1" dirty="0" smtClean="0">
                <a:latin typeface="Calibri" charset="0"/>
                <a:ea typeface="Calibri" charset="0"/>
                <a:cs typeface="Calibri" charset="0"/>
              </a:rPr>
              <a:t>Kernel</a:t>
            </a:r>
            <a:endParaRPr lang="en-US" sz="1600" b="1" dirty="0">
              <a:latin typeface="Calibri" charset="0"/>
              <a:ea typeface="Calibri" charset="0"/>
              <a:cs typeface="Calibri" charset="0"/>
            </a:endParaRPr>
          </a:p>
        </p:txBody>
      </p:sp>
      <p:sp>
        <p:nvSpPr>
          <p:cNvPr id="34" name="Rounded Rectangle 33"/>
          <p:cNvSpPr/>
          <p:nvPr/>
        </p:nvSpPr>
        <p:spPr bwMode="auto">
          <a:xfrm>
            <a:off x="1229423" y="4184346"/>
            <a:ext cx="6161977" cy="616254"/>
          </a:xfrm>
          <a:prstGeom prst="roundRect">
            <a:avLst>
              <a:gd name="adj" fmla="val 8424"/>
            </a:avLst>
          </a:prstGeom>
          <a:solidFill>
            <a:schemeClr val="accent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val="FFFFFF"/>
                    </a:gs>
                    <a:gs pos="100000">
                      <a:srgbClr val="FFFFFF"/>
                    </a:gs>
                  </a:gsLst>
                  <a:lin ang="5400000" scaled="0"/>
                </a:gradFill>
                <a:latin typeface="Calibri" charset="0"/>
                <a:ea typeface="Calibri" charset="0"/>
                <a:cs typeface="Calibri" charset="0"/>
              </a:rPr>
              <a:t>HTTP Protocol Stack (HTTP.SYS)</a:t>
            </a:r>
          </a:p>
        </p:txBody>
      </p:sp>
      <p:sp>
        <p:nvSpPr>
          <p:cNvPr id="35" name="Rounded Rectangle 34"/>
          <p:cNvSpPr/>
          <p:nvPr/>
        </p:nvSpPr>
        <p:spPr bwMode="auto">
          <a:xfrm>
            <a:off x="1447800" y="3105878"/>
            <a:ext cx="1219199" cy="475522"/>
          </a:xfrm>
          <a:prstGeom prst="roundRect">
            <a:avLst>
              <a:gd name="adj" fmla="val 10485"/>
            </a:avLst>
          </a:prstGeom>
          <a:gradFill>
            <a:gsLst>
              <a:gs pos="0">
                <a:schemeClr val="accent3">
                  <a:shade val="51000"/>
                  <a:satMod val="130000"/>
                  <a:lumMod val="53000"/>
                </a:schemeClr>
              </a:gs>
              <a:gs pos="80000">
                <a:schemeClr val="accent3">
                  <a:shade val="93000"/>
                  <a:satMod val="130000"/>
                </a:schemeClr>
              </a:gs>
              <a:gs pos="100000">
                <a:schemeClr val="accent3">
                  <a:shade val="94000"/>
                  <a:satMod val="135000"/>
                  <a:lumMod val="67000"/>
                  <a:lumOff val="33000"/>
                </a:schemeClr>
              </a:gs>
            </a:gsLst>
          </a:gra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latin typeface="Calibri" charset="0"/>
                <a:ea typeface="Calibri" charset="0"/>
                <a:cs typeface="Calibri" charset="0"/>
              </a:rPr>
              <a:t>W3SVC</a:t>
            </a:r>
          </a:p>
        </p:txBody>
      </p:sp>
      <p:sp>
        <p:nvSpPr>
          <p:cNvPr id="36" name="Rounded Rectangle 35"/>
          <p:cNvSpPr/>
          <p:nvPr/>
        </p:nvSpPr>
        <p:spPr bwMode="auto">
          <a:xfrm>
            <a:off x="3200400" y="3105878"/>
            <a:ext cx="1219199" cy="475522"/>
          </a:xfrm>
          <a:prstGeom prst="roundRect">
            <a:avLst>
              <a:gd name="adj" fmla="val 10485"/>
            </a:avLst>
          </a:prstGeom>
          <a:gradFill>
            <a:gsLst>
              <a:gs pos="0">
                <a:schemeClr val="accent3">
                  <a:shade val="51000"/>
                  <a:satMod val="130000"/>
                  <a:lumMod val="53000"/>
                </a:schemeClr>
              </a:gs>
              <a:gs pos="80000">
                <a:schemeClr val="accent3">
                  <a:shade val="93000"/>
                  <a:satMod val="130000"/>
                </a:schemeClr>
              </a:gs>
              <a:gs pos="100000">
                <a:schemeClr val="accent3">
                  <a:shade val="94000"/>
                  <a:satMod val="135000"/>
                  <a:lumMod val="67000"/>
                  <a:lumOff val="33000"/>
                </a:schemeClr>
              </a:gs>
            </a:gsLst>
          </a:gra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latin typeface="Calibri" charset="0"/>
                <a:ea typeface="Calibri" charset="0"/>
                <a:cs typeface="Calibri" charset="0"/>
              </a:rPr>
              <a:t>WAS</a:t>
            </a:r>
          </a:p>
        </p:txBody>
      </p:sp>
      <p:sp>
        <p:nvSpPr>
          <p:cNvPr id="37" name="TextBox 36"/>
          <p:cNvSpPr txBox="1"/>
          <p:nvPr/>
        </p:nvSpPr>
        <p:spPr>
          <a:xfrm>
            <a:off x="1219200" y="2618601"/>
            <a:ext cx="1599406" cy="246221"/>
          </a:xfrm>
          <a:prstGeom prst="rect">
            <a:avLst/>
          </a:prstGeom>
          <a:noFill/>
        </p:spPr>
        <p:txBody>
          <a:bodyPr wrap="square" lIns="0" tIns="0" rIns="0" bIns="0" rtlCol="0">
            <a:spAutoFit/>
          </a:bodyPr>
          <a:lstStyle/>
          <a:p>
            <a:r>
              <a:rPr lang="es-VE" sz="1600" dirty="0" smtClean="0">
                <a:gradFill>
                  <a:gsLst>
                    <a:gs pos="0">
                      <a:schemeClr val="tx1"/>
                    </a:gs>
                    <a:gs pos="86000">
                      <a:schemeClr val="tx1"/>
                    </a:gs>
                  </a:gsLst>
                  <a:lin ang="5400000" scaled="0"/>
                </a:gradFill>
                <a:latin typeface="Calibri" charset="0"/>
                <a:ea typeface="Calibri" charset="0"/>
                <a:cs typeface="Calibri" charset="0"/>
              </a:rPr>
              <a:t>Svchost.exe</a:t>
            </a:r>
            <a:endParaRPr lang="en-US" sz="1600" dirty="0" err="1" smtClean="0">
              <a:gradFill>
                <a:gsLst>
                  <a:gs pos="0">
                    <a:schemeClr val="tx1"/>
                  </a:gs>
                  <a:gs pos="86000">
                    <a:schemeClr val="tx1"/>
                  </a:gs>
                </a:gsLst>
                <a:lin ang="5400000" scaled="0"/>
              </a:gradFill>
              <a:latin typeface="Calibri" charset="0"/>
              <a:ea typeface="Calibri" charset="0"/>
              <a:cs typeface="Calibri" charset="0"/>
            </a:endParaRPr>
          </a:p>
        </p:txBody>
      </p:sp>
      <p:sp>
        <p:nvSpPr>
          <p:cNvPr id="38" name="TextBox 37"/>
          <p:cNvSpPr txBox="1"/>
          <p:nvPr/>
        </p:nvSpPr>
        <p:spPr>
          <a:xfrm>
            <a:off x="2895600" y="1295400"/>
            <a:ext cx="2362200" cy="246221"/>
          </a:xfrm>
          <a:prstGeom prst="rect">
            <a:avLst/>
          </a:prstGeom>
          <a:noFill/>
        </p:spPr>
        <p:txBody>
          <a:bodyPr wrap="square" lIns="0" tIns="0" rIns="0" bIns="0" rtlCol="0">
            <a:spAutoFit/>
          </a:bodyPr>
          <a:lstStyle/>
          <a:p>
            <a:r>
              <a:rPr lang="es-VE" sz="1600" dirty="0" err="1" smtClean="0">
                <a:gradFill>
                  <a:gsLst>
                    <a:gs pos="0">
                      <a:schemeClr val="tx1"/>
                    </a:gs>
                    <a:gs pos="86000">
                      <a:schemeClr val="tx1"/>
                    </a:gs>
                  </a:gsLst>
                  <a:lin ang="5400000" scaled="0"/>
                </a:gradFill>
                <a:latin typeface="Calibri" charset="0"/>
                <a:ea typeface="Calibri" charset="0"/>
                <a:cs typeface="Calibri" charset="0"/>
              </a:rPr>
              <a:t>applicationHost.config</a:t>
            </a:r>
            <a:endParaRPr lang="en-US" sz="1600" dirty="0" err="1" smtClean="0">
              <a:gradFill>
                <a:gsLst>
                  <a:gs pos="0">
                    <a:schemeClr val="tx1"/>
                  </a:gs>
                  <a:gs pos="86000">
                    <a:schemeClr val="tx1"/>
                  </a:gs>
                </a:gsLst>
                <a:lin ang="5400000" scaled="0"/>
              </a:gradFill>
              <a:latin typeface="Calibri" charset="0"/>
              <a:ea typeface="Calibri" charset="0"/>
              <a:cs typeface="Calibri" charset="0"/>
            </a:endParaRPr>
          </a:p>
        </p:txBody>
      </p:sp>
      <p:sp>
        <p:nvSpPr>
          <p:cNvPr id="39" name="TextBox 38"/>
          <p:cNvSpPr txBox="1"/>
          <p:nvPr/>
        </p:nvSpPr>
        <p:spPr>
          <a:xfrm>
            <a:off x="5486400" y="762000"/>
            <a:ext cx="2438400" cy="246221"/>
          </a:xfrm>
          <a:prstGeom prst="rect">
            <a:avLst/>
          </a:prstGeom>
          <a:noFill/>
        </p:spPr>
        <p:txBody>
          <a:bodyPr wrap="square" lIns="0" tIns="0" rIns="0" bIns="0" rtlCol="0">
            <a:spAutoFit/>
          </a:bodyPr>
          <a:lstStyle/>
          <a:p>
            <a:r>
              <a:rPr lang="es-VE" sz="1600" dirty="0" err="1" smtClean="0">
                <a:gradFill>
                  <a:gsLst>
                    <a:gs pos="0">
                      <a:schemeClr val="tx1"/>
                    </a:gs>
                    <a:gs pos="86000">
                      <a:schemeClr val="tx1"/>
                    </a:gs>
                  </a:gsLst>
                  <a:lin ang="5400000" scaled="0"/>
                </a:gradFill>
                <a:latin typeface="Calibri" charset="0"/>
                <a:ea typeface="Calibri" charset="0"/>
                <a:cs typeface="Calibri" charset="0"/>
              </a:rPr>
              <a:t>Application</a:t>
            </a:r>
            <a:r>
              <a:rPr lang="es-VE" sz="1600" dirty="0" smtClean="0">
                <a:gradFill>
                  <a:gsLst>
                    <a:gs pos="0">
                      <a:schemeClr val="tx1"/>
                    </a:gs>
                    <a:gs pos="86000">
                      <a:schemeClr val="tx1"/>
                    </a:gs>
                  </a:gsLst>
                  <a:lin ang="5400000" scaled="0"/>
                </a:gradFill>
                <a:latin typeface="Calibri" charset="0"/>
                <a:ea typeface="Calibri" charset="0"/>
                <a:cs typeface="Calibri" charset="0"/>
              </a:rPr>
              <a:t> Pool</a:t>
            </a:r>
            <a:endParaRPr lang="en-US" sz="1600" dirty="0" err="1" smtClean="0">
              <a:gradFill>
                <a:gsLst>
                  <a:gs pos="0">
                    <a:schemeClr val="tx1"/>
                  </a:gs>
                  <a:gs pos="86000">
                    <a:schemeClr val="tx1"/>
                  </a:gs>
                </a:gsLst>
                <a:lin ang="5400000" scaled="0"/>
              </a:gradFill>
              <a:latin typeface="Calibri" charset="0"/>
              <a:ea typeface="Calibri" charset="0"/>
              <a:cs typeface="Calibri" charset="0"/>
            </a:endParaRPr>
          </a:p>
        </p:txBody>
      </p:sp>
      <p:sp>
        <p:nvSpPr>
          <p:cNvPr id="40" name="TextBox 39"/>
          <p:cNvSpPr txBox="1"/>
          <p:nvPr/>
        </p:nvSpPr>
        <p:spPr>
          <a:xfrm>
            <a:off x="5334000" y="1143000"/>
            <a:ext cx="1295400" cy="246221"/>
          </a:xfrm>
          <a:prstGeom prst="rect">
            <a:avLst/>
          </a:prstGeom>
          <a:noFill/>
        </p:spPr>
        <p:txBody>
          <a:bodyPr wrap="square" lIns="0" tIns="0" rIns="0" bIns="0" rtlCol="0">
            <a:spAutoFit/>
          </a:bodyPr>
          <a:lstStyle/>
          <a:p>
            <a:r>
              <a:rPr lang="es-VE" sz="1600" dirty="0" smtClean="0">
                <a:gradFill>
                  <a:gsLst>
                    <a:gs pos="0">
                      <a:schemeClr val="tx1"/>
                    </a:gs>
                    <a:gs pos="86000">
                      <a:schemeClr val="tx1"/>
                    </a:gs>
                  </a:gsLst>
                  <a:lin ang="5400000" scaled="0"/>
                </a:gradFill>
                <a:latin typeface="Calibri" charset="0"/>
                <a:ea typeface="Calibri" charset="0"/>
                <a:cs typeface="Calibri" charset="0"/>
              </a:rPr>
              <a:t>W3wp.exe</a:t>
            </a:r>
            <a:endParaRPr lang="en-US" sz="1600" dirty="0" err="1" smtClean="0">
              <a:gradFill>
                <a:gsLst>
                  <a:gs pos="0">
                    <a:schemeClr val="tx1"/>
                  </a:gs>
                  <a:gs pos="86000">
                    <a:schemeClr val="tx1"/>
                  </a:gs>
                </a:gsLst>
                <a:lin ang="5400000" scaled="0"/>
              </a:gradFill>
              <a:latin typeface="Calibri" charset="0"/>
              <a:ea typeface="Calibri" charset="0"/>
              <a:cs typeface="Calibri" charset="0"/>
            </a:endParaRPr>
          </a:p>
        </p:txBody>
      </p:sp>
      <p:sp>
        <p:nvSpPr>
          <p:cNvPr id="41" name="Cloud 40"/>
          <p:cNvSpPr/>
          <p:nvPr/>
        </p:nvSpPr>
        <p:spPr bwMode="auto">
          <a:xfrm>
            <a:off x="2361406" y="5078985"/>
            <a:ext cx="2666206" cy="545068"/>
          </a:xfrm>
          <a:prstGeom prst="cloud">
            <a:avLst/>
          </a:prstGeom>
          <a:gradFill>
            <a:gsLst>
              <a:gs pos="0">
                <a:schemeClr val="accent1">
                  <a:shade val="51000"/>
                  <a:satMod val="130000"/>
                  <a:lumMod val="40000"/>
                </a:schemeClr>
              </a:gs>
              <a:gs pos="80000">
                <a:schemeClr val="accent1">
                  <a:shade val="93000"/>
                  <a:satMod val="130000"/>
                </a:schemeClr>
              </a:gs>
              <a:gs pos="100000">
                <a:schemeClr val="accent1">
                  <a:shade val="94000"/>
                  <a:satMod val="135000"/>
                  <a:lumMod val="67000"/>
                  <a:lumOff val="33000"/>
                </a:schemeClr>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s-VE" sz="1600" dirty="0" smtClean="0">
                <a:gradFill>
                  <a:gsLst>
                    <a:gs pos="0">
                      <a:srgbClr val="000000"/>
                    </a:gs>
                    <a:gs pos="100000">
                      <a:srgbClr val="000000"/>
                    </a:gs>
                  </a:gsLst>
                  <a:lin ang="5400000" scaled="0"/>
                </a:gradFill>
                <a:latin typeface="Calibri" charset="0"/>
                <a:ea typeface="Calibri" charset="0"/>
                <a:cs typeface="Calibri" charset="0"/>
              </a:rPr>
              <a:t>Internet</a:t>
            </a:r>
            <a:endParaRPr lang="en-US" sz="1600" dirty="0" smtClean="0">
              <a:gradFill>
                <a:gsLst>
                  <a:gs pos="0">
                    <a:srgbClr val="000000"/>
                  </a:gs>
                  <a:gs pos="100000">
                    <a:srgbClr val="000000"/>
                  </a:gs>
                </a:gsLst>
                <a:lin ang="5400000" scaled="0"/>
              </a:gradFill>
              <a:latin typeface="Calibri" charset="0"/>
              <a:ea typeface="Calibri" charset="0"/>
              <a:cs typeface="Calibri" charset="0"/>
            </a:endParaRPr>
          </a:p>
        </p:txBody>
      </p:sp>
      <p:pic>
        <p:nvPicPr>
          <p:cNvPr id="42" name="Picture 1" descr="D:\Aeshen\TechNet 2006\12-December\Msft-longhorn-papers\TDM Deck\Windows Illustration Icons\Laptop.png"/>
          <p:cNvPicPr>
            <a:picLocks noChangeAspect="1" noChangeArrowheads="1"/>
          </p:cNvPicPr>
          <p:nvPr/>
        </p:nvPicPr>
        <p:blipFill>
          <a:blip r:embed="rId2" cstate="print"/>
          <a:srcRect/>
          <a:stretch>
            <a:fillRect/>
          </a:stretch>
        </p:blipFill>
        <p:spPr bwMode="auto">
          <a:xfrm flipH="1">
            <a:off x="3478299" y="5562600"/>
            <a:ext cx="608806" cy="705768"/>
          </a:xfrm>
          <a:prstGeom prst="rect">
            <a:avLst/>
          </a:prstGeom>
          <a:noFill/>
          <a:effectLst>
            <a:outerShdw blurRad="50800" dist="38100" dir="2700000" algn="tl" rotWithShape="0">
              <a:prstClr val="black">
                <a:alpha val="40000"/>
              </a:prstClr>
            </a:outerShdw>
          </a:effectLst>
        </p:spPr>
      </p:pic>
      <p:cxnSp>
        <p:nvCxnSpPr>
          <p:cNvPr id="43" name="Straight Arrow Connector 42"/>
          <p:cNvCxnSpPr/>
          <p:nvPr/>
        </p:nvCxnSpPr>
        <p:spPr>
          <a:xfrm flipV="1">
            <a:off x="3723532" y="5509753"/>
            <a:ext cx="794"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572000" y="4801394"/>
            <a:ext cx="794" cy="4139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019300" y="3924300"/>
            <a:ext cx="6858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bwMode="auto">
          <a:xfrm rot="5400000">
            <a:off x="6172200" y="4038600"/>
            <a:ext cx="457200" cy="1588"/>
          </a:xfrm>
          <a:prstGeom prst="straightConnector1">
            <a:avLst/>
          </a:prstGeom>
          <a:solidFill>
            <a:schemeClr val="folHlink"/>
          </a:solidFill>
          <a:ln w="12700" cap="flat" cmpd="sng" algn="ctr">
            <a:solidFill>
              <a:srgbClr val="FF0000"/>
            </a:solidFill>
            <a:prstDash val="solid"/>
            <a:round/>
            <a:headEnd type="none" w="sm" len="sm"/>
            <a:tailEnd type="arrow"/>
          </a:ln>
          <a:effectLst/>
        </p:spPr>
      </p:cxnSp>
    </p:spTree>
    <p:extLst>
      <p:ext uri="{BB962C8B-B14F-4D97-AF65-F5344CB8AC3E}">
        <p14:creationId xmlns:p14="http://schemas.microsoft.com/office/powerpoint/2010/main" val="179707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ASP.NET and IIS </a:t>
            </a:r>
          </a:p>
        </p:txBody>
      </p:sp>
      <p:pic>
        <p:nvPicPr>
          <p:cNvPr id="3" name="Picture 2"/>
          <p:cNvPicPr>
            <a:picLocks noChangeAspect="1"/>
          </p:cNvPicPr>
          <p:nvPr/>
        </p:nvPicPr>
        <p:blipFill>
          <a:blip r:embed="rId2"/>
          <a:stretch>
            <a:fillRect/>
          </a:stretch>
        </p:blipFill>
        <p:spPr>
          <a:xfrm>
            <a:off x="1356421" y="1295400"/>
            <a:ext cx="6431158" cy="3397250"/>
          </a:xfrm>
          <a:prstGeom prst="rect">
            <a:avLst/>
          </a:prstGeom>
        </p:spPr>
      </p:pic>
    </p:spTree>
    <p:extLst>
      <p:ext uri="{BB962C8B-B14F-4D97-AF65-F5344CB8AC3E}">
        <p14:creationId xmlns:p14="http://schemas.microsoft.com/office/powerpoint/2010/main" val="179429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5" name="Picture 4"/>
          <p:cNvPicPr>
            <a:picLocks noChangeAspect="1"/>
          </p:cNvPicPr>
          <p:nvPr/>
        </p:nvPicPr>
        <p:blipFill>
          <a:blip r:embed="rId2"/>
          <a:stretch>
            <a:fillRect/>
          </a:stretch>
        </p:blipFill>
        <p:spPr>
          <a:xfrm>
            <a:off x="228600" y="1075209"/>
            <a:ext cx="8686800" cy="1933606"/>
          </a:xfrm>
          <a:prstGeom prst="rect">
            <a:avLst/>
          </a:prstGeom>
        </p:spPr>
      </p:pic>
    </p:spTree>
    <p:extLst>
      <p:ext uri="{BB962C8B-B14F-4D97-AF65-F5344CB8AC3E}">
        <p14:creationId xmlns:p14="http://schemas.microsoft.com/office/powerpoint/2010/main" val="16314184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6" name="Picture 5"/>
          <p:cNvPicPr>
            <a:picLocks noChangeAspect="1"/>
          </p:cNvPicPr>
          <p:nvPr/>
        </p:nvPicPr>
        <p:blipFill>
          <a:blip r:embed="rId2"/>
          <a:stretch>
            <a:fillRect/>
          </a:stretch>
        </p:blipFill>
        <p:spPr>
          <a:xfrm>
            <a:off x="192156" y="578825"/>
            <a:ext cx="8759687" cy="2146414"/>
          </a:xfrm>
          <a:prstGeom prst="rect">
            <a:avLst/>
          </a:prstGeom>
        </p:spPr>
      </p:pic>
      <p:sp>
        <p:nvSpPr>
          <p:cNvPr id="7" name="Скругленный прямоугольник 5"/>
          <p:cNvSpPr/>
          <p:nvPr/>
        </p:nvSpPr>
        <p:spPr bwMode="auto">
          <a:xfrm>
            <a:off x="192156" y="3048000"/>
            <a:ext cx="8759688" cy="31703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sz="1600" dirty="0">
                <a:solidFill>
                  <a:schemeClr val="bg1"/>
                </a:solidFill>
                <a:latin typeface="Calibri" charset="0"/>
                <a:ea typeface="Calibri" charset="0"/>
                <a:cs typeface="Calibri" charset="0"/>
              </a:rPr>
              <a:t>Модель процесса IIS 6.0, именуемая также режимом изоляции рабочего процесса, основана на концепции пула приложений – группы </a:t>
            </a:r>
            <a:r>
              <a:rPr lang="en-US" sz="1600" dirty="0">
                <a:solidFill>
                  <a:schemeClr val="bg1"/>
                </a:solidFill>
                <a:latin typeface="Calibri" charset="0"/>
                <a:ea typeface="Calibri" charset="0"/>
                <a:cs typeface="Calibri" charset="0"/>
              </a:rPr>
              <a:t>Web-</a:t>
            </a:r>
            <a:r>
              <a:rPr lang="ru-RU" sz="1600" dirty="0">
                <a:solidFill>
                  <a:schemeClr val="bg1"/>
                </a:solidFill>
                <a:latin typeface="Calibri" charset="0"/>
                <a:ea typeface="Calibri" charset="0"/>
                <a:cs typeface="Calibri" charset="0"/>
              </a:rPr>
              <a:t>приложений, для выполнения которых используется одна и та же копия рабочего процесса</a:t>
            </a:r>
            <a:r>
              <a:rPr lang="ru-RU" sz="1600" i="1" dirty="0">
                <a:solidFill>
                  <a:schemeClr val="bg1"/>
                </a:solidFill>
                <a:latin typeface="Calibri" charset="0"/>
                <a:ea typeface="Calibri" charset="0"/>
                <a:cs typeface="Calibri" charset="0"/>
              </a:rPr>
              <a:t>. </a:t>
            </a:r>
          </a:p>
          <a:p>
            <a:pPr algn="just"/>
            <a:r>
              <a:rPr lang="ru-RU" sz="1600" dirty="0">
                <a:solidFill>
                  <a:schemeClr val="bg1"/>
                </a:solidFill>
                <a:latin typeface="Calibri" charset="0"/>
                <a:ea typeface="Calibri" charset="0"/>
                <a:cs typeface="Calibri" charset="0"/>
              </a:rPr>
              <a:t>Согласно модели процесса, используемой в IIS 6.0, по умолчанию, рабочим процессом, в котором выполняются приложения ASP.NET, является программа w3wp.exe. Это универсальный рабочий процесс, ничего не знающий об ASP.NET и обслуживающий любые приложения, которые могут выполняться на данном </a:t>
            </a:r>
            <a:r>
              <a:rPr lang="ru-RU" sz="1600" dirty="0" err="1">
                <a:solidFill>
                  <a:schemeClr val="bg1"/>
                </a:solidFill>
                <a:latin typeface="Calibri" charset="0"/>
                <a:ea typeface="Calibri" charset="0"/>
                <a:cs typeface="Calibri" charset="0"/>
              </a:rPr>
              <a:t>Web</a:t>
            </a:r>
            <a:r>
              <a:rPr lang="ru-RU" sz="1600" dirty="0">
                <a:solidFill>
                  <a:schemeClr val="bg1"/>
                </a:solidFill>
                <a:latin typeface="Calibri" charset="0"/>
                <a:ea typeface="Calibri" charset="0"/>
                <a:cs typeface="Calibri" charset="0"/>
              </a:rPr>
              <a:t>-сервере.</a:t>
            </a:r>
            <a:endParaRPr lang="ru-RU" sz="1600" i="1" dirty="0">
              <a:solidFill>
                <a:schemeClr val="bg1"/>
              </a:solidFill>
              <a:latin typeface="Calibri" charset="0"/>
              <a:ea typeface="Calibri" charset="0"/>
              <a:cs typeface="Calibri" charset="0"/>
            </a:endParaRPr>
          </a:p>
          <a:p>
            <a:pPr algn="just"/>
            <a:r>
              <a:rPr lang="ru-RU" sz="1600" dirty="0">
                <a:solidFill>
                  <a:schemeClr val="bg1"/>
                </a:solidFill>
                <a:latin typeface="Calibri" charset="0"/>
                <a:ea typeface="Calibri" charset="0"/>
                <a:cs typeface="Calibri" charset="0"/>
              </a:rPr>
              <a:t>Рабочий процесс (копия </a:t>
            </a:r>
            <a:r>
              <a:rPr lang="en-US" sz="1600" dirty="0">
                <a:solidFill>
                  <a:schemeClr val="bg1"/>
                </a:solidFill>
                <a:latin typeface="Calibri" charset="0"/>
                <a:ea typeface="Calibri" charset="0"/>
                <a:cs typeface="Calibri" charset="0"/>
              </a:rPr>
              <a:t>w3wp.exe) </a:t>
            </a:r>
            <a:r>
              <a:rPr lang="ru-RU" sz="1600" dirty="0">
                <a:solidFill>
                  <a:schemeClr val="bg1"/>
                </a:solidFill>
                <a:latin typeface="Calibri" charset="0"/>
                <a:ea typeface="Calibri" charset="0"/>
                <a:cs typeface="Calibri" charset="0"/>
              </a:rPr>
              <a:t>загружает </a:t>
            </a:r>
            <a:r>
              <a:rPr lang="en-US" sz="1600" dirty="0" err="1">
                <a:solidFill>
                  <a:schemeClr val="bg1"/>
                </a:solidFill>
                <a:latin typeface="Calibri" charset="0"/>
                <a:ea typeface="Calibri" charset="0"/>
                <a:cs typeface="Calibri" charset="0"/>
              </a:rPr>
              <a:t>aspnet_isapi.dll</a:t>
            </a:r>
            <a:r>
              <a:rPr lang="en-US" sz="1600" dirty="0">
                <a:solidFill>
                  <a:schemeClr val="bg1"/>
                </a:solidFill>
                <a:latin typeface="Calibri" charset="0"/>
                <a:ea typeface="Calibri" charset="0"/>
                <a:cs typeface="Calibri" charset="0"/>
              </a:rPr>
              <a:t>; </a:t>
            </a:r>
            <a:r>
              <a:rPr lang="ru-RU" sz="1600" dirty="0">
                <a:solidFill>
                  <a:schemeClr val="bg1"/>
                </a:solidFill>
                <a:latin typeface="Calibri" charset="0"/>
                <a:ea typeface="Calibri" charset="0"/>
                <a:cs typeface="Calibri" charset="0"/>
              </a:rPr>
              <a:t>это </a:t>
            </a:r>
            <a:r>
              <a:rPr lang="en-US" sz="1600" dirty="0">
                <a:solidFill>
                  <a:schemeClr val="bg1"/>
                </a:solidFill>
                <a:latin typeface="Calibri" charset="0"/>
                <a:ea typeface="Calibri" charset="0"/>
                <a:cs typeface="Calibri" charset="0"/>
              </a:rPr>
              <a:t>ISAPI-</a:t>
            </a:r>
            <a:r>
              <a:rPr lang="ru-RU" sz="1600" dirty="0">
                <a:solidFill>
                  <a:schemeClr val="bg1"/>
                </a:solidFill>
                <a:latin typeface="Calibri" charset="0"/>
                <a:ea typeface="Calibri" charset="0"/>
                <a:cs typeface="Calibri" charset="0"/>
              </a:rPr>
              <a:t>расширение в свою очередь загружает общеязыковую исполняющую среду (CLR) и запускает конвейер обработки запроса</a:t>
            </a:r>
          </a:p>
        </p:txBody>
      </p:sp>
    </p:spTree>
    <p:extLst>
      <p:ext uri="{BB962C8B-B14F-4D97-AF65-F5344CB8AC3E}">
        <p14:creationId xmlns:p14="http://schemas.microsoft.com/office/powerpoint/2010/main" val="1915664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5" name="Picture 4"/>
          <p:cNvPicPr>
            <a:picLocks noChangeAspect="1"/>
          </p:cNvPicPr>
          <p:nvPr/>
        </p:nvPicPr>
        <p:blipFill>
          <a:blip r:embed="rId2"/>
          <a:stretch>
            <a:fillRect/>
          </a:stretch>
        </p:blipFill>
        <p:spPr>
          <a:xfrm>
            <a:off x="190500" y="766983"/>
            <a:ext cx="8763000" cy="2169059"/>
          </a:xfrm>
          <a:prstGeom prst="rect">
            <a:avLst/>
          </a:prstGeom>
        </p:spPr>
      </p:pic>
      <p:sp>
        <p:nvSpPr>
          <p:cNvPr id="6" name="Скругленный прямоугольник 5"/>
          <p:cNvSpPr/>
          <p:nvPr/>
        </p:nvSpPr>
        <p:spPr bwMode="auto">
          <a:xfrm>
            <a:off x="190500" y="3124200"/>
            <a:ext cx="8763000" cy="29417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sz="1600" dirty="0">
                <a:solidFill>
                  <a:schemeClr val="bg1"/>
                </a:solidFill>
                <a:latin typeface="Calibri" charset="0"/>
                <a:ea typeface="Calibri" charset="0"/>
                <a:cs typeface="Calibri" charset="0"/>
              </a:rPr>
              <a:t>В определенном смысле IIS 7.0 представляет собой унификацию платформ ASP.NET </a:t>
            </a:r>
            <a:r>
              <a:rPr lang="ru-RU" sz="1600" dirty="0" smtClean="0">
                <a:solidFill>
                  <a:schemeClr val="bg1"/>
                </a:solidFill>
                <a:latin typeface="Calibri" charset="0"/>
                <a:ea typeface="Calibri" charset="0"/>
                <a:cs typeface="Calibri" charset="0"/>
              </a:rPr>
              <a:t>и </a:t>
            </a:r>
            <a:r>
              <a:rPr lang="ru-RU" sz="1600" dirty="0">
                <a:solidFill>
                  <a:schemeClr val="bg1"/>
                </a:solidFill>
                <a:latin typeface="Calibri" charset="0"/>
                <a:ea typeface="Calibri" charset="0"/>
                <a:cs typeface="Calibri" charset="0"/>
              </a:rPr>
              <a:t>IIS. Обработчики и модули HTTP, исполняющий конвейер, конфигурационные </a:t>
            </a:r>
            <a:r>
              <a:rPr lang="ru-RU" sz="1600" dirty="0" smtClean="0">
                <a:solidFill>
                  <a:schemeClr val="bg1"/>
                </a:solidFill>
                <a:latin typeface="Calibri" charset="0"/>
                <a:ea typeface="Calibri" charset="0"/>
                <a:cs typeface="Calibri" charset="0"/>
              </a:rPr>
              <a:t>файлы являются составляющими </a:t>
            </a:r>
            <a:r>
              <a:rPr lang="ru-RU" sz="1600" dirty="0">
                <a:solidFill>
                  <a:schemeClr val="bg1"/>
                </a:solidFill>
                <a:latin typeface="Calibri" charset="0"/>
                <a:ea typeface="Calibri" charset="0"/>
                <a:cs typeface="Calibri" charset="0"/>
              </a:rPr>
              <a:t>элементами единой </a:t>
            </a:r>
            <a:r>
              <a:rPr lang="ru-RU" sz="1600" dirty="0" smtClean="0">
                <a:solidFill>
                  <a:schemeClr val="bg1"/>
                </a:solidFill>
                <a:latin typeface="Calibri" charset="0"/>
                <a:ea typeface="Calibri" charset="0"/>
                <a:cs typeface="Calibri" charset="0"/>
              </a:rPr>
              <a:t>среды</a:t>
            </a:r>
          </a:p>
          <a:p>
            <a:pPr algn="just"/>
            <a:r>
              <a:rPr lang="ru-RU" sz="1600" dirty="0" smtClean="0">
                <a:solidFill>
                  <a:schemeClr val="bg1"/>
                </a:solidFill>
                <a:latin typeface="Calibri" charset="0"/>
                <a:ea typeface="Calibri" charset="0"/>
                <a:cs typeface="Calibri" charset="0"/>
              </a:rPr>
              <a:t>Весь </a:t>
            </a:r>
            <a:r>
              <a:rPr lang="ru-RU" sz="1600" dirty="0">
                <a:solidFill>
                  <a:schemeClr val="bg1"/>
                </a:solidFill>
                <a:latin typeface="Calibri" charset="0"/>
                <a:ea typeface="Calibri" charset="0"/>
                <a:cs typeface="Calibri" charset="0"/>
              </a:rPr>
              <a:t>внутренний конвейер </a:t>
            </a:r>
            <a:r>
              <a:rPr lang="ru-RU" sz="1600" dirty="0" smtClean="0">
                <a:solidFill>
                  <a:schemeClr val="bg1"/>
                </a:solidFill>
                <a:latin typeface="Calibri" charset="0"/>
                <a:ea typeface="Calibri" charset="0"/>
                <a:cs typeface="Calibri" charset="0"/>
              </a:rPr>
              <a:t>IIS составлен </a:t>
            </a:r>
            <a:r>
              <a:rPr lang="ru-RU" sz="1600" dirty="0">
                <a:solidFill>
                  <a:schemeClr val="bg1"/>
                </a:solidFill>
                <a:latin typeface="Calibri" charset="0"/>
                <a:ea typeface="Calibri" charset="0"/>
                <a:cs typeface="Calibri" charset="0"/>
              </a:rPr>
              <a:t>из отдельных, индивидуально конфигурируемых </a:t>
            </a:r>
            <a:r>
              <a:rPr lang="ru-RU" sz="1600" dirty="0" smtClean="0">
                <a:solidFill>
                  <a:schemeClr val="bg1"/>
                </a:solidFill>
                <a:latin typeface="Calibri" charset="0"/>
                <a:ea typeface="Calibri" charset="0"/>
                <a:cs typeface="Calibri" charset="0"/>
              </a:rPr>
              <a:t>компонентов</a:t>
            </a:r>
          </a:p>
          <a:p>
            <a:pPr algn="just"/>
            <a:r>
              <a:rPr lang="ru-RU" sz="1600" dirty="0">
                <a:solidFill>
                  <a:schemeClr val="bg1"/>
                </a:solidFill>
                <a:latin typeface="Calibri" charset="0"/>
                <a:ea typeface="Calibri" charset="0"/>
                <a:cs typeface="Calibri" charset="0"/>
              </a:rPr>
              <a:t>Ф</a:t>
            </a:r>
            <a:r>
              <a:rPr lang="ru-RU" sz="1600" dirty="0" smtClean="0">
                <a:solidFill>
                  <a:schemeClr val="bg1"/>
                </a:solidFill>
                <a:latin typeface="Calibri" charset="0"/>
                <a:ea typeface="Calibri" charset="0"/>
                <a:cs typeface="Calibri" charset="0"/>
              </a:rPr>
              <a:t>айл </a:t>
            </a:r>
            <a:r>
              <a:rPr lang="ru-RU" sz="1600" dirty="0" err="1">
                <a:solidFill>
                  <a:schemeClr val="bg1"/>
                </a:solidFill>
                <a:latin typeface="Calibri" charset="0"/>
                <a:ea typeface="Calibri" charset="0"/>
                <a:cs typeface="Calibri" charset="0"/>
              </a:rPr>
              <a:t>web.config</a:t>
            </a:r>
            <a:r>
              <a:rPr lang="ru-RU" sz="1600" dirty="0">
                <a:solidFill>
                  <a:schemeClr val="bg1"/>
                </a:solidFill>
                <a:latin typeface="Calibri" charset="0"/>
                <a:ea typeface="Calibri" charset="0"/>
                <a:cs typeface="Calibri" charset="0"/>
              </a:rPr>
              <a:t> </a:t>
            </a:r>
            <a:r>
              <a:rPr lang="ru-RU" sz="1600" dirty="0" smtClean="0">
                <a:solidFill>
                  <a:schemeClr val="bg1"/>
                </a:solidFill>
                <a:latin typeface="Calibri" charset="0"/>
                <a:ea typeface="Calibri" charset="0"/>
                <a:cs typeface="Calibri" charset="0"/>
              </a:rPr>
              <a:t>содержит новый </a:t>
            </a:r>
            <a:r>
              <a:rPr lang="ru-RU" sz="1600" dirty="0">
                <a:solidFill>
                  <a:schemeClr val="bg1"/>
                </a:solidFill>
                <a:latin typeface="Calibri" charset="0"/>
                <a:ea typeface="Calibri" charset="0"/>
                <a:cs typeface="Calibri" charset="0"/>
              </a:rPr>
              <a:t>раздел, предназначенный для конфигурирования </a:t>
            </a:r>
            <a:r>
              <a:rPr lang="ru-RU" sz="1600" dirty="0" smtClean="0">
                <a:solidFill>
                  <a:schemeClr val="bg1"/>
                </a:solidFill>
                <a:latin typeface="Calibri" charset="0"/>
                <a:ea typeface="Calibri" charset="0"/>
                <a:cs typeface="Calibri" charset="0"/>
              </a:rPr>
              <a:t>среды IIS</a:t>
            </a:r>
          </a:p>
          <a:p>
            <a:pPr algn="just"/>
            <a:r>
              <a:rPr lang="ru-RU" sz="1600" dirty="0" smtClean="0">
                <a:solidFill>
                  <a:schemeClr val="bg1"/>
                </a:solidFill>
                <a:latin typeface="Calibri" charset="0"/>
                <a:ea typeface="Calibri" charset="0"/>
                <a:cs typeface="Calibri" charset="0"/>
              </a:rPr>
              <a:t>Иными </a:t>
            </a:r>
            <a:r>
              <a:rPr lang="ru-RU" sz="1600" dirty="0">
                <a:solidFill>
                  <a:schemeClr val="bg1"/>
                </a:solidFill>
                <a:latin typeface="Calibri" charset="0"/>
                <a:ea typeface="Calibri" charset="0"/>
                <a:cs typeface="Calibri" charset="0"/>
              </a:rPr>
              <a:t>словами, </a:t>
            </a:r>
            <a:r>
              <a:rPr lang="ru-RU" sz="1600" dirty="0" smtClean="0">
                <a:solidFill>
                  <a:schemeClr val="bg1"/>
                </a:solidFill>
                <a:latin typeface="Calibri" charset="0"/>
                <a:ea typeface="Calibri" charset="0"/>
                <a:cs typeface="Calibri" charset="0"/>
              </a:rPr>
              <a:t>исполняющая </a:t>
            </a:r>
            <a:r>
              <a:rPr lang="ru-RU" sz="1600" dirty="0">
                <a:solidFill>
                  <a:schemeClr val="bg1"/>
                </a:solidFill>
                <a:latin typeface="Calibri" charset="0"/>
                <a:ea typeface="Calibri" charset="0"/>
                <a:cs typeface="Calibri" charset="0"/>
              </a:rPr>
              <a:t>среда ASP.NET </a:t>
            </a:r>
            <a:r>
              <a:rPr lang="ru-RU" sz="1600" dirty="0" smtClean="0">
                <a:solidFill>
                  <a:schemeClr val="bg1"/>
                </a:solidFill>
                <a:latin typeface="Calibri" charset="0"/>
                <a:ea typeface="Calibri" charset="0"/>
                <a:cs typeface="Calibri" charset="0"/>
              </a:rPr>
              <a:t>как бы расширена </a:t>
            </a:r>
            <a:r>
              <a:rPr lang="ru-RU" sz="1600" dirty="0">
                <a:solidFill>
                  <a:schemeClr val="bg1"/>
                </a:solidFill>
                <a:latin typeface="Calibri" charset="0"/>
                <a:ea typeface="Calibri" charset="0"/>
                <a:cs typeface="Calibri" charset="0"/>
              </a:rPr>
              <a:t>и вобрала в себя либо заменила собой окружающую среду </a:t>
            </a:r>
            <a:r>
              <a:rPr lang="ru-RU" sz="1600" dirty="0" err="1" smtClean="0">
                <a:solidFill>
                  <a:schemeClr val="bg1"/>
                </a:solidFill>
                <a:latin typeface="Calibri" charset="0"/>
                <a:ea typeface="Calibri" charset="0"/>
                <a:cs typeface="Calibri" charset="0"/>
              </a:rPr>
              <a:t>Web</a:t>
            </a:r>
            <a:r>
              <a:rPr lang="ru-RU" sz="1600" dirty="0" smtClean="0">
                <a:solidFill>
                  <a:schemeClr val="bg1"/>
                </a:solidFill>
                <a:latin typeface="Calibri" charset="0"/>
                <a:ea typeface="Calibri" charset="0"/>
                <a:cs typeface="Calibri" charset="0"/>
              </a:rPr>
              <a:t>-сервера</a:t>
            </a:r>
          </a:p>
          <a:p>
            <a:pPr algn="just"/>
            <a:r>
              <a:rPr lang="ru-RU" sz="1600" dirty="0" smtClean="0">
                <a:solidFill>
                  <a:schemeClr val="bg1"/>
                </a:solidFill>
                <a:latin typeface="Calibri" charset="0"/>
                <a:ea typeface="Calibri" charset="0"/>
                <a:cs typeface="Calibri" charset="0"/>
              </a:rPr>
              <a:t>Некоторые знакомые концепции </a:t>
            </a:r>
            <a:r>
              <a:rPr lang="ru-RU" sz="1600" dirty="0">
                <a:solidFill>
                  <a:schemeClr val="bg1"/>
                </a:solidFill>
                <a:latin typeface="Calibri" charset="0"/>
                <a:ea typeface="Calibri" charset="0"/>
                <a:cs typeface="Calibri" charset="0"/>
              </a:rPr>
              <a:t>и инструменты ASP.NET </a:t>
            </a:r>
            <a:r>
              <a:rPr lang="ru-RU" sz="1600" dirty="0" smtClean="0">
                <a:solidFill>
                  <a:schemeClr val="bg1"/>
                </a:solidFill>
                <a:latin typeface="Calibri" charset="0"/>
                <a:ea typeface="Calibri" charset="0"/>
                <a:cs typeface="Calibri" charset="0"/>
              </a:rPr>
              <a:t>доступны </a:t>
            </a:r>
            <a:r>
              <a:rPr lang="ru-RU" sz="1600" dirty="0">
                <a:solidFill>
                  <a:schemeClr val="bg1"/>
                </a:solidFill>
                <a:latin typeface="Calibri" charset="0"/>
                <a:ea typeface="Calibri" charset="0"/>
                <a:cs typeface="Calibri" charset="0"/>
              </a:rPr>
              <a:t>в IIS 7.0 на </a:t>
            </a:r>
            <a:r>
              <a:rPr lang="ru-RU" sz="1600" dirty="0" smtClean="0">
                <a:solidFill>
                  <a:schemeClr val="bg1"/>
                </a:solidFill>
                <a:latin typeface="Calibri" charset="0"/>
                <a:ea typeface="Calibri" charset="0"/>
                <a:cs typeface="Calibri" charset="0"/>
              </a:rPr>
              <a:t>уровне </a:t>
            </a:r>
            <a:r>
              <a:rPr lang="ru-RU" sz="1600" dirty="0" err="1" smtClean="0">
                <a:solidFill>
                  <a:schemeClr val="bg1"/>
                </a:solidFill>
                <a:latin typeface="Calibri" charset="0"/>
                <a:ea typeface="Calibri" charset="0"/>
                <a:cs typeface="Calibri" charset="0"/>
              </a:rPr>
              <a:t>Web</a:t>
            </a:r>
            <a:r>
              <a:rPr lang="ru-RU" sz="1600" dirty="0" smtClean="0">
                <a:solidFill>
                  <a:schemeClr val="bg1"/>
                </a:solidFill>
                <a:latin typeface="Calibri" charset="0"/>
                <a:ea typeface="Calibri" charset="0"/>
                <a:cs typeface="Calibri" charset="0"/>
              </a:rPr>
              <a:t>-сервера, и можно, </a:t>
            </a:r>
            <a:r>
              <a:rPr lang="ru-RU" sz="1600" dirty="0">
                <a:solidFill>
                  <a:schemeClr val="bg1"/>
                </a:solidFill>
                <a:latin typeface="Calibri" charset="0"/>
                <a:ea typeface="Calibri" charset="0"/>
                <a:cs typeface="Calibri" charset="0"/>
              </a:rPr>
              <a:t>к примеру, использовать аутентификацию </a:t>
            </a:r>
            <a:r>
              <a:rPr lang="ru-RU" sz="1600" dirty="0" err="1">
                <a:solidFill>
                  <a:schemeClr val="bg1"/>
                </a:solidFill>
                <a:latin typeface="Calibri" charset="0"/>
                <a:ea typeface="Calibri" charset="0"/>
                <a:cs typeface="Calibri" charset="0"/>
              </a:rPr>
              <a:t>Forms</a:t>
            </a:r>
            <a:r>
              <a:rPr lang="ru-RU" sz="1600" dirty="0">
                <a:solidFill>
                  <a:schemeClr val="bg1"/>
                </a:solidFill>
                <a:latin typeface="Calibri" charset="0"/>
                <a:ea typeface="Calibri" charset="0"/>
                <a:cs typeface="Calibri" charset="0"/>
              </a:rPr>
              <a:t> </a:t>
            </a:r>
            <a:r>
              <a:rPr lang="ru-RU" sz="1600" dirty="0" smtClean="0">
                <a:solidFill>
                  <a:schemeClr val="bg1"/>
                </a:solidFill>
                <a:latin typeface="Calibri" charset="0"/>
                <a:ea typeface="Calibri" charset="0"/>
                <a:cs typeface="Calibri" charset="0"/>
              </a:rPr>
              <a:t>для </a:t>
            </a:r>
            <a:r>
              <a:rPr lang="ru-RU" sz="1600" dirty="0">
                <a:solidFill>
                  <a:schemeClr val="bg1"/>
                </a:solidFill>
                <a:latin typeface="Calibri" charset="0"/>
                <a:ea typeface="Calibri" charset="0"/>
                <a:cs typeface="Calibri" charset="0"/>
              </a:rPr>
              <a:t>контроля доступа к любым ресурсам сервера, а не только к ресурсам </a:t>
            </a:r>
            <a:r>
              <a:rPr lang="ru-RU" sz="1600" dirty="0" smtClean="0">
                <a:solidFill>
                  <a:schemeClr val="bg1"/>
                </a:solidFill>
                <a:latin typeface="Calibri" charset="0"/>
                <a:ea typeface="Calibri" charset="0"/>
                <a:cs typeface="Calibri" charset="0"/>
              </a:rPr>
              <a:t>ASP.NET</a:t>
            </a:r>
            <a:endParaRPr lang="ru-RU" sz="1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746283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pic>
        <p:nvPicPr>
          <p:cNvPr id="3" name="Picture 2"/>
          <p:cNvPicPr>
            <a:picLocks noChangeAspect="1"/>
          </p:cNvPicPr>
          <p:nvPr/>
        </p:nvPicPr>
        <p:blipFill>
          <a:blip r:embed="rId2"/>
          <a:stretch>
            <a:fillRect/>
          </a:stretch>
        </p:blipFill>
        <p:spPr>
          <a:xfrm>
            <a:off x="723900" y="914400"/>
            <a:ext cx="7696200" cy="5141062"/>
          </a:xfrm>
          <a:prstGeom prst="rect">
            <a:avLst/>
          </a:prstGeom>
        </p:spPr>
      </p:pic>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grpSp>
        <p:nvGrpSpPr>
          <p:cNvPr id="26" name="Группа 25"/>
          <p:cNvGrpSpPr/>
          <p:nvPr/>
        </p:nvGrpSpPr>
        <p:grpSpPr>
          <a:xfrm>
            <a:off x="285750" y="838200"/>
            <a:ext cx="8572500" cy="3535975"/>
            <a:chOff x="304800" y="1264625"/>
            <a:chExt cx="8572500" cy="3535975"/>
          </a:xfrm>
        </p:grpSpPr>
        <p:sp>
          <p:nvSpPr>
            <p:cNvPr id="3" name="Овал 2"/>
            <p:cNvSpPr/>
            <p:nvPr/>
          </p:nvSpPr>
          <p:spPr>
            <a:xfrm>
              <a:off x="304800" y="1828800"/>
              <a:ext cx="31242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 name="Овал 3"/>
            <p:cNvSpPr/>
            <p:nvPr/>
          </p:nvSpPr>
          <p:spPr>
            <a:xfrm>
              <a:off x="5791200" y="1828800"/>
              <a:ext cx="30861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5" name="Скругленный прямоугольник 4"/>
            <p:cNvSpPr/>
            <p:nvPr/>
          </p:nvSpPr>
          <p:spPr>
            <a:xfrm>
              <a:off x="6496050" y="2514600"/>
              <a:ext cx="1676400" cy="1143000"/>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7" name="Прямая соединительная линия 6"/>
            <p:cNvCxnSpPr/>
            <p:nvPr/>
          </p:nvCxnSpPr>
          <p:spPr>
            <a:xfrm>
              <a:off x="6496050" y="4013200"/>
              <a:ext cx="16764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Овал 11"/>
            <p:cNvSpPr/>
            <p:nvPr/>
          </p:nvSpPr>
          <p:spPr>
            <a:xfrm>
              <a:off x="1905000" y="2705100"/>
              <a:ext cx="1350437"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HTTP server</a:t>
              </a:r>
            </a:p>
          </p:txBody>
        </p:sp>
        <p:sp>
          <p:nvSpPr>
            <p:cNvPr id="13" name="Овал 12"/>
            <p:cNvSpPr/>
            <p:nvPr/>
          </p:nvSpPr>
          <p:spPr>
            <a:xfrm>
              <a:off x="457200" y="2705100"/>
              <a:ext cx="1305985"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Files</a:t>
              </a:r>
            </a:p>
          </p:txBody>
        </p:sp>
        <p:cxnSp>
          <p:nvCxnSpPr>
            <p:cNvPr id="15" name="Прямая со стрелкой 14"/>
            <p:cNvCxnSpPr/>
            <p:nvPr/>
          </p:nvCxnSpPr>
          <p:spPr>
            <a:xfrm flipH="1">
              <a:off x="3255437" y="2743200"/>
              <a:ext cx="2688163"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p:nvPr/>
          </p:nvCxnSpPr>
          <p:spPr>
            <a:xfrm>
              <a:off x="3352800" y="3810000"/>
              <a:ext cx="2514600"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755918" y="1264625"/>
              <a:ext cx="1156663"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Browser</a:t>
              </a:r>
            </a:p>
          </p:txBody>
        </p:sp>
        <p:sp>
          <p:nvSpPr>
            <p:cNvPr id="20" name="TextBox 19"/>
            <p:cNvSpPr txBox="1"/>
            <p:nvPr/>
          </p:nvSpPr>
          <p:spPr>
            <a:xfrm>
              <a:off x="1106403" y="1264625"/>
              <a:ext cx="152099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Web server</a:t>
              </a:r>
            </a:p>
          </p:txBody>
        </p:sp>
        <p:sp>
          <p:nvSpPr>
            <p:cNvPr id="21" name="TextBox 20"/>
            <p:cNvSpPr txBox="1"/>
            <p:nvPr/>
          </p:nvSpPr>
          <p:spPr>
            <a:xfrm>
              <a:off x="3827411" y="2274213"/>
              <a:ext cx="181171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Request</a:t>
              </a:r>
            </a:p>
          </p:txBody>
        </p:sp>
        <p:sp>
          <p:nvSpPr>
            <p:cNvPr id="22" name="TextBox 21"/>
            <p:cNvSpPr txBox="1"/>
            <p:nvPr/>
          </p:nvSpPr>
          <p:spPr>
            <a:xfrm>
              <a:off x="3740629" y="3321962"/>
              <a:ext cx="1978427"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Response</a:t>
              </a:r>
            </a:p>
          </p:txBody>
        </p:sp>
      </p:grpSp>
      <p:sp>
        <p:nvSpPr>
          <p:cNvPr id="17" name="Блок-схема: альтернативный процесс 28"/>
          <p:cNvSpPr/>
          <p:nvPr/>
        </p:nvSpPr>
        <p:spPr>
          <a:xfrm>
            <a:off x="1524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Web server – </a:t>
            </a:r>
            <a:r>
              <a:rPr lang="ru-RU" dirty="0">
                <a:solidFill>
                  <a:schemeClr val="bg1"/>
                </a:solidFill>
                <a:latin typeface="Calibri" panose="020F0502020204030204" pitchFamily="34" charset="0"/>
              </a:rPr>
              <a:t>программа, запущенная на сетевом </a:t>
            </a:r>
            <a:r>
              <a:rPr lang="ru-RU" dirty="0" smtClean="0">
                <a:solidFill>
                  <a:schemeClr val="bg1"/>
                </a:solidFill>
                <a:latin typeface="Calibri" panose="020F0502020204030204" pitchFamily="34" charset="0"/>
              </a:rPr>
              <a:t>компьютере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ожидающая </a:t>
            </a:r>
            <a:r>
              <a:rPr lang="ru-RU" dirty="0">
                <a:solidFill>
                  <a:schemeClr val="bg1"/>
                </a:solidFill>
                <a:latin typeface="Calibri" panose="020F0502020204030204" pitchFamily="34" charset="0"/>
              </a:rPr>
              <a:t>клиентские </a:t>
            </a:r>
            <a:r>
              <a:rPr lang="ru-RU" dirty="0" smtClean="0">
                <a:solidFill>
                  <a:schemeClr val="bg1"/>
                </a:solidFill>
                <a:latin typeface="Calibri" panose="020F0502020204030204" pitchFamily="34" charset="0"/>
              </a:rPr>
              <a:t>запросы</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и передающая данные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 </a:t>
            </a:r>
            <a:r>
              <a:rPr lang="ru-RU" dirty="0">
                <a:solidFill>
                  <a:schemeClr val="bg1"/>
                </a:solidFill>
                <a:latin typeface="Calibri" panose="020F0502020204030204" pitchFamily="34" charset="0"/>
              </a:rPr>
              <a:t>по протоколу HTTP</a:t>
            </a:r>
          </a:p>
        </p:txBody>
      </p:sp>
      <p:sp>
        <p:nvSpPr>
          <p:cNvPr id="18" name="Блок-схема: альтернативный процесс 28"/>
          <p:cNvSpPr/>
          <p:nvPr/>
        </p:nvSpPr>
        <p:spPr>
          <a:xfrm>
            <a:off x="48768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Browser – </a:t>
            </a:r>
            <a:r>
              <a:rPr lang="ru-RU" dirty="0">
                <a:solidFill>
                  <a:schemeClr val="bg1"/>
                </a:solidFill>
                <a:latin typeface="Calibri" panose="020F0502020204030204" pitchFamily="34" charset="0"/>
              </a:rPr>
              <a:t>клиентское приложение для доступа к веб-серверам по протоколу HTTP и просмотра веб-страниц</a:t>
            </a:r>
          </a:p>
        </p:txBody>
      </p:sp>
    </p:spTree>
    <p:extLst>
      <p:ext uri="{BB962C8B-B14F-4D97-AF65-F5344CB8AC3E}">
        <p14:creationId xmlns:p14="http://schemas.microsoft.com/office/powerpoint/2010/main" val="2066422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среды </a:t>
            </a:r>
            <a:r>
              <a:rPr lang="ru-RU" dirty="0"/>
              <a:t>исполнения </a:t>
            </a:r>
            <a:r>
              <a:rPr lang="en-US" dirty="0" smtClean="0"/>
              <a:t>ASP.NET</a:t>
            </a:r>
            <a:endParaRPr lang="en-US" dirty="0"/>
          </a:p>
        </p:txBody>
      </p:sp>
      <p:pic>
        <p:nvPicPr>
          <p:cNvPr id="3" name="Picture 2"/>
          <p:cNvPicPr>
            <a:picLocks noChangeAspect="1"/>
          </p:cNvPicPr>
          <p:nvPr/>
        </p:nvPicPr>
        <p:blipFill>
          <a:blip r:embed="rId2"/>
          <a:stretch>
            <a:fillRect/>
          </a:stretch>
        </p:blipFill>
        <p:spPr>
          <a:xfrm>
            <a:off x="977900" y="578825"/>
            <a:ext cx="7188200" cy="5795486"/>
          </a:xfrm>
          <a:prstGeom prst="rect">
            <a:avLst/>
          </a:prstGeom>
        </p:spPr>
      </p:pic>
    </p:spTree>
    <p:extLst>
      <p:ext uri="{BB962C8B-B14F-4D97-AF65-F5344CB8AC3E}">
        <p14:creationId xmlns:p14="http://schemas.microsoft.com/office/powerpoint/2010/main" val="250841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b="0" dirty="0"/>
          </a:p>
        </p:txBody>
      </p:sp>
      <p:pic>
        <p:nvPicPr>
          <p:cNvPr id="3" name="Picture 2"/>
          <p:cNvPicPr>
            <a:picLocks noChangeAspect="1"/>
          </p:cNvPicPr>
          <p:nvPr/>
        </p:nvPicPr>
        <p:blipFill>
          <a:blip r:embed="rId2"/>
          <a:stretch>
            <a:fillRect/>
          </a:stretch>
        </p:blipFill>
        <p:spPr>
          <a:xfrm>
            <a:off x="584200" y="1085850"/>
            <a:ext cx="7975600" cy="4686300"/>
          </a:xfrm>
          <a:prstGeom prst="rect">
            <a:avLst/>
          </a:prstGeom>
        </p:spPr>
      </p:pic>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a:t>ASP.NET</a:t>
            </a:r>
          </a:p>
        </p:txBody>
      </p:sp>
      <p:pic>
        <p:nvPicPr>
          <p:cNvPr id="3" name="Picture 2"/>
          <p:cNvPicPr>
            <a:picLocks noChangeAspect="1"/>
          </p:cNvPicPr>
          <p:nvPr/>
        </p:nvPicPr>
        <p:blipFill>
          <a:blip r:embed="rId2"/>
          <a:stretch>
            <a:fillRect/>
          </a:stretch>
        </p:blipFill>
        <p:spPr>
          <a:xfrm>
            <a:off x="1009262" y="838200"/>
            <a:ext cx="7125475" cy="5562600"/>
          </a:xfrm>
          <a:prstGeom prst="rect">
            <a:avLst/>
          </a:prstGeom>
        </p:spPr>
      </p:pic>
    </p:spTree>
    <p:extLst>
      <p:ext uri="{BB962C8B-B14F-4D97-AF65-F5344CB8AC3E}">
        <p14:creationId xmlns:p14="http://schemas.microsoft.com/office/powerpoint/2010/main" val="17508296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b="0" dirty="0"/>
          </a:p>
        </p:txBody>
      </p:sp>
      <p:pic>
        <p:nvPicPr>
          <p:cNvPr id="3" name="Picture 2"/>
          <p:cNvPicPr>
            <a:picLocks noChangeAspect="1"/>
          </p:cNvPicPr>
          <p:nvPr/>
        </p:nvPicPr>
        <p:blipFill>
          <a:blip r:embed="rId2"/>
          <a:stretch>
            <a:fillRect/>
          </a:stretch>
        </p:blipFill>
        <p:spPr>
          <a:xfrm>
            <a:off x="2364239" y="838200"/>
            <a:ext cx="4415521" cy="5526810"/>
          </a:xfrm>
          <a:prstGeom prst="rect">
            <a:avLst/>
          </a:prstGeom>
        </p:spPr>
      </p:pic>
    </p:spTree>
    <p:extLst>
      <p:ext uri="{BB962C8B-B14F-4D97-AF65-F5344CB8AC3E}">
        <p14:creationId xmlns:p14="http://schemas.microsoft.com/office/powerpoint/2010/main" val="19121630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dirty="0"/>
          </a:p>
        </p:txBody>
      </p:sp>
      <p:pic>
        <p:nvPicPr>
          <p:cNvPr id="3" name="Picture 2"/>
          <p:cNvPicPr>
            <a:picLocks noChangeAspect="1"/>
          </p:cNvPicPr>
          <p:nvPr/>
        </p:nvPicPr>
        <p:blipFill>
          <a:blip r:embed="rId2"/>
          <a:stretch>
            <a:fillRect/>
          </a:stretch>
        </p:blipFill>
        <p:spPr>
          <a:xfrm>
            <a:off x="2032000" y="838200"/>
            <a:ext cx="5080000" cy="5529558"/>
          </a:xfrm>
          <a:prstGeom prst="rect">
            <a:avLst/>
          </a:prstGeom>
        </p:spPr>
      </p:pic>
      <p:sp>
        <p:nvSpPr>
          <p:cNvPr id="5" name="Rectangle 4"/>
          <p:cNvSpPr/>
          <p:nvPr/>
        </p:nvSpPr>
        <p:spPr>
          <a:xfrm>
            <a:off x="152400" y="5960821"/>
            <a:ext cx="7772400" cy="338554"/>
          </a:xfrm>
          <a:prstGeom prst="rect">
            <a:avLst/>
          </a:prstGeom>
        </p:spPr>
        <p:txBody>
          <a:bodyPr wrap="square">
            <a:spAutoFit/>
          </a:bodyPr>
          <a:lstStyle/>
          <a:p>
            <a:r>
              <a:rPr lang="en-US" sz="1600" dirty="0">
                <a:latin typeface="Calibri" charset="0"/>
                <a:ea typeface="Calibri" charset="0"/>
                <a:cs typeface="Calibri" charset="0"/>
                <a:hlinkClick r:id="rId3"/>
              </a:rPr>
              <a:t>https://msdn.microsoft.com/ru-ru/library/ms178473(v=vs.100).</a:t>
            </a:r>
            <a:r>
              <a:rPr lang="en-US" sz="1600" dirty="0" smtClean="0">
                <a:latin typeface="Calibri" charset="0"/>
                <a:ea typeface="Calibri" charset="0"/>
                <a:cs typeface="Calibri" charset="0"/>
                <a:hlinkClick r:id="rId3"/>
              </a:rPr>
              <a:t>aspx</a:t>
            </a:r>
            <a:r>
              <a:rPr lang="ru-RU" sz="1600" dirty="0" smtClean="0">
                <a:latin typeface="Calibri" charset="0"/>
                <a:ea typeface="Calibri" charset="0"/>
                <a:cs typeface="Calibri" charset="0"/>
              </a:rPr>
              <a:t> </a:t>
            </a:r>
            <a:endParaRPr lang="en-US" sz="1600" dirty="0">
              <a:latin typeface="Calibri" charset="0"/>
              <a:ea typeface="Calibri" charset="0"/>
              <a:cs typeface="Calibri" charset="0"/>
            </a:endParaRPr>
          </a:p>
        </p:txBody>
      </p:sp>
      <p:sp>
        <p:nvSpPr>
          <p:cNvPr id="6" name="TextBox 5"/>
          <p:cNvSpPr txBox="1"/>
          <p:nvPr/>
        </p:nvSpPr>
        <p:spPr>
          <a:xfrm>
            <a:off x="8728364" y="441762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51574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Жизненный цикл обработки запроса</a:t>
            </a:r>
            <a:endParaRPr lang="en-US" dirty="0"/>
          </a:p>
        </p:txBody>
      </p:sp>
      <p:grpSp>
        <p:nvGrpSpPr>
          <p:cNvPr id="3" name="Группа 29"/>
          <p:cNvGrpSpPr/>
          <p:nvPr/>
        </p:nvGrpSpPr>
        <p:grpSpPr>
          <a:xfrm>
            <a:off x="323850" y="762000"/>
            <a:ext cx="8496300" cy="5628043"/>
            <a:chOff x="1236499" y="620720"/>
            <a:chExt cx="8126576" cy="6132333"/>
          </a:xfrm>
        </p:grpSpPr>
        <p:sp>
          <p:nvSpPr>
            <p:cNvPr id="4" name="Блок-схема: узел 3"/>
            <p:cNvSpPr/>
            <p:nvPr/>
          </p:nvSpPr>
          <p:spPr>
            <a:xfrm>
              <a:off x="2595166" y="992429"/>
              <a:ext cx="5544616" cy="5616624"/>
            </a:xfrm>
            <a:prstGeom prst="flowChartConnector">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latin typeface="Calibri" charset="0"/>
                <a:ea typeface="Calibri" charset="0"/>
                <a:cs typeface="Calibri" charset="0"/>
              </a:endParaRPr>
            </a:p>
          </p:txBody>
        </p:sp>
        <p:pic>
          <p:nvPicPr>
            <p:cNvPr id="5" name="Picture 2" descr="C:\Downloads\systemtray_82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413" y="620720"/>
              <a:ext cx="1019813" cy="1019813"/>
            </a:xfrm>
            <a:prstGeom prst="rect">
              <a:avLst/>
            </a:prstGeom>
            <a:noFill/>
            <a:extLst>
              <a:ext uri="{909E8E84-426E-40DD-AFC4-6F175D3DCCD1}">
                <a14:hiddenFill xmlns:a14="http://schemas.microsoft.com/office/drawing/2010/main">
                  <a:solidFill>
                    <a:srgbClr val="FFFFFF"/>
                  </a:solidFill>
                </a14:hiddenFill>
              </a:ext>
            </a:extLst>
          </p:spPr>
        </p:pic>
        <p:sp>
          <p:nvSpPr>
            <p:cNvPr id="6" name="Скругленный прямоугольник 5"/>
            <p:cNvSpPr/>
            <p:nvPr/>
          </p:nvSpPr>
          <p:spPr>
            <a:xfrm>
              <a:off x="2019102" y="12804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BeginRequest</a:t>
              </a:r>
              <a:endParaRPr lang="arn-CL" sz="1600" b="1" dirty="0">
                <a:latin typeface="Calibri" charset="0"/>
                <a:ea typeface="Calibri" charset="0"/>
                <a:cs typeface="Calibri" charset="0"/>
              </a:endParaRPr>
            </a:p>
          </p:txBody>
        </p:sp>
        <p:sp>
          <p:nvSpPr>
            <p:cNvPr id="7" name="Скругленный прямоугольник 6"/>
            <p:cNvSpPr/>
            <p:nvPr/>
          </p:nvSpPr>
          <p:spPr>
            <a:xfrm>
              <a:off x="1875086" y="164053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AuthenticateRequest</a:t>
              </a:r>
              <a:endParaRPr lang="arn-CL" sz="1600" b="1" dirty="0">
                <a:latin typeface="Calibri" charset="0"/>
                <a:ea typeface="Calibri" charset="0"/>
                <a:cs typeface="Calibri" charset="0"/>
              </a:endParaRPr>
            </a:p>
          </p:txBody>
        </p:sp>
        <p:sp>
          <p:nvSpPr>
            <p:cNvPr id="8" name="Скругленный прямоугольник 7"/>
            <p:cNvSpPr/>
            <p:nvPr/>
          </p:nvSpPr>
          <p:spPr>
            <a:xfrm>
              <a:off x="1731350" y="2000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PostAuthenticateRequest</a:t>
              </a:r>
              <a:endParaRPr lang="arn-CL" sz="1600" b="1" dirty="0">
                <a:latin typeface="Calibri" charset="0"/>
                <a:ea typeface="Calibri" charset="0"/>
                <a:cs typeface="Calibri" charset="0"/>
              </a:endParaRPr>
            </a:p>
          </p:txBody>
        </p:sp>
        <p:sp>
          <p:nvSpPr>
            <p:cNvPr id="9" name="Скругленный прямоугольник 8"/>
            <p:cNvSpPr/>
            <p:nvPr/>
          </p:nvSpPr>
          <p:spPr>
            <a:xfrm>
              <a:off x="1587334" y="236061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AuthorizeRequest</a:t>
              </a:r>
              <a:endParaRPr lang="arn-CL" sz="1600" b="1" dirty="0">
                <a:latin typeface="Calibri" charset="0"/>
                <a:ea typeface="Calibri" charset="0"/>
                <a:cs typeface="Calibri" charset="0"/>
              </a:endParaRPr>
            </a:p>
          </p:txBody>
        </p:sp>
        <p:sp>
          <p:nvSpPr>
            <p:cNvPr id="10" name="Скругленный прямоугольник 9"/>
            <p:cNvSpPr/>
            <p:nvPr/>
          </p:nvSpPr>
          <p:spPr>
            <a:xfrm>
              <a:off x="1443038" y="272065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PostAuthorizeRequest</a:t>
              </a:r>
              <a:endParaRPr lang="arn-CL" sz="1600" b="1" dirty="0">
                <a:latin typeface="Calibri" charset="0"/>
                <a:ea typeface="Calibri" charset="0"/>
                <a:cs typeface="Calibri" charset="0"/>
              </a:endParaRPr>
            </a:p>
          </p:txBody>
        </p:sp>
        <p:sp>
          <p:nvSpPr>
            <p:cNvPr id="11" name="Скругленный прямоугольник 10"/>
            <p:cNvSpPr/>
            <p:nvPr/>
          </p:nvSpPr>
          <p:spPr>
            <a:xfrm>
              <a:off x="4077320" y="6391842"/>
              <a:ext cx="2592000" cy="36121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a:latin typeface="Calibri" charset="0"/>
                  <a:ea typeface="Calibri" charset="0"/>
                  <a:cs typeface="Calibri" charset="0"/>
                </a:rPr>
                <a:t>ProcessRequest</a:t>
              </a:r>
            </a:p>
          </p:txBody>
        </p:sp>
        <p:sp>
          <p:nvSpPr>
            <p:cNvPr id="12" name="Скругленный прямоугольник 11"/>
            <p:cNvSpPr/>
            <p:nvPr/>
          </p:nvSpPr>
          <p:spPr>
            <a:xfrm>
              <a:off x="1299022" y="30806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ResolveRequestCache</a:t>
              </a:r>
              <a:endParaRPr lang="arn-CL" sz="1600" b="1" dirty="0">
                <a:latin typeface="Calibri" charset="0"/>
                <a:ea typeface="Calibri" charset="0"/>
                <a:cs typeface="Calibri" charset="0"/>
              </a:endParaRPr>
            </a:p>
          </p:txBody>
        </p:sp>
        <p:sp>
          <p:nvSpPr>
            <p:cNvPr id="13" name="Скругленный прямоугольник 12"/>
            <p:cNvSpPr/>
            <p:nvPr/>
          </p:nvSpPr>
          <p:spPr>
            <a:xfrm>
              <a:off x="1299022" y="344070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PostResolveRequestCache</a:t>
              </a:r>
              <a:endParaRPr lang="arn-CL" sz="1600" b="1" dirty="0">
                <a:latin typeface="Calibri" charset="0"/>
                <a:ea typeface="Calibri" charset="0"/>
                <a:cs typeface="Calibri" charset="0"/>
              </a:endParaRPr>
            </a:p>
          </p:txBody>
        </p:sp>
        <p:sp>
          <p:nvSpPr>
            <p:cNvPr id="14" name="Скругленный прямоугольник 13"/>
            <p:cNvSpPr/>
            <p:nvPr/>
          </p:nvSpPr>
          <p:spPr>
            <a:xfrm>
              <a:off x="1515046" y="495290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PostMapRequestHandler</a:t>
              </a:r>
            </a:p>
          </p:txBody>
        </p:sp>
        <p:sp>
          <p:nvSpPr>
            <p:cNvPr id="15" name="Скругленный прямоугольник 14"/>
            <p:cNvSpPr/>
            <p:nvPr/>
          </p:nvSpPr>
          <p:spPr>
            <a:xfrm>
              <a:off x="1659062" y="5312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AcquireRequestState</a:t>
              </a:r>
              <a:endParaRPr lang="arn-CL" sz="1600" b="1" dirty="0">
                <a:latin typeface="Calibri" charset="0"/>
                <a:ea typeface="Calibri" charset="0"/>
                <a:cs typeface="Calibri" charset="0"/>
              </a:endParaRPr>
            </a:p>
          </p:txBody>
        </p:sp>
        <p:sp>
          <p:nvSpPr>
            <p:cNvPr id="16" name="Скругленный прямоугольник 15"/>
            <p:cNvSpPr/>
            <p:nvPr/>
          </p:nvSpPr>
          <p:spPr>
            <a:xfrm>
              <a:off x="1875086" y="567298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PostAcquireRequestState</a:t>
              </a:r>
            </a:p>
          </p:txBody>
        </p:sp>
        <p:sp>
          <p:nvSpPr>
            <p:cNvPr id="17" name="Скругленный прямоугольник 16"/>
            <p:cNvSpPr/>
            <p:nvPr/>
          </p:nvSpPr>
          <p:spPr>
            <a:xfrm>
              <a:off x="201910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PreRequestHandlerExecute</a:t>
              </a:r>
            </a:p>
          </p:txBody>
        </p:sp>
        <p:sp>
          <p:nvSpPr>
            <p:cNvPr id="18" name="Скругленный прямоугольник 17"/>
            <p:cNvSpPr/>
            <p:nvPr/>
          </p:nvSpPr>
          <p:spPr>
            <a:xfrm>
              <a:off x="5763518" y="1712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PreSendRequestContent</a:t>
              </a:r>
            </a:p>
          </p:txBody>
        </p:sp>
        <p:sp>
          <p:nvSpPr>
            <p:cNvPr id="19" name="Скругленный прямоугольник 18"/>
            <p:cNvSpPr/>
            <p:nvPr/>
          </p:nvSpPr>
          <p:spPr>
            <a:xfrm>
              <a:off x="6188516" y="207261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PreSendRequestHeaders</a:t>
              </a:r>
              <a:endParaRPr lang="arn-CL" sz="1600" b="1" dirty="0">
                <a:latin typeface="Calibri" charset="0"/>
                <a:ea typeface="Calibri" charset="0"/>
                <a:cs typeface="Calibri" charset="0"/>
              </a:endParaRPr>
            </a:p>
          </p:txBody>
        </p:sp>
        <p:sp>
          <p:nvSpPr>
            <p:cNvPr id="20" name="Скругленный прямоугольник 19"/>
            <p:cNvSpPr/>
            <p:nvPr/>
          </p:nvSpPr>
          <p:spPr>
            <a:xfrm>
              <a:off x="6467879" y="2475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EndRequest</a:t>
              </a:r>
              <a:endParaRPr lang="arn-CL" sz="1600" b="1" dirty="0">
                <a:latin typeface="Calibri" charset="0"/>
                <a:ea typeface="Calibri" charset="0"/>
                <a:cs typeface="Calibri" charset="0"/>
              </a:endParaRPr>
            </a:p>
          </p:txBody>
        </p:sp>
        <p:sp>
          <p:nvSpPr>
            <p:cNvPr id="21" name="Скругленный прямоугольник 20"/>
            <p:cNvSpPr/>
            <p:nvPr/>
          </p:nvSpPr>
          <p:spPr>
            <a:xfrm>
              <a:off x="6771074" y="364295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PostUpdateRequestCache</a:t>
              </a:r>
              <a:endParaRPr lang="arn-CL" sz="1600" b="1" dirty="0">
                <a:latin typeface="Calibri" charset="0"/>
                <a:ea typeface="Calibri" charset="0"/>
                <a:cs typeface="Calibri" charset="0"/>
              </a:endParaRPr>
            </a:p>
          </p:txBody>
        </p:sp>
        <p:sp>
          <p:nvSpPr>
            <p:cNvPr id="22" name="Скругленный прямоугольник 21"/>
            <p:cNvSpPr/>
            <p:nvPr/>
          </p:nvSpPr>
          <p:spPr>
            <a:xfrm>
              <a:off x="6771075" y="3265418"/>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LogRequest</a:t>
              </a:r>
              <a:endParaRPr lang="arn-CL" sz="1600" b="1" dirty="0">
                <a:latin typeface="Calibri" charset="0"/>
                <a:ea typeface="Calibri" charset="0"/>
                <a:cs typeface="Calibri" charset="0"/>
              </a:endParaRPr>
            </a:p>
          </p:txBody>
        </p:sp>
        <p:sp>
          <p:nvSpPr>
            <p:cNvPr id="23" name="Скругленный прямоугольник 22"/>
            <p:cNvSpPr/>
            <p:nvPr/>
          </p:nvSpPr>
          <p:spPr>
            <a:xfrm>
              <a:off x="6627902" y="4051866"/>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UpdateRequestCache</a:t>
              </a:r>
              <a:endParaRPr lang="arn-CL" sz="1600" b="1" dirty="0">
                <a:latin typeface="Calibri" charset="0"/>
                <a:ea typeface="Calibri" charset="0"/>
                <a:cs typeface="Calibri" charset="0"/>
              </a:endParaRPr>
            </a:p>
          </p:txBody>
        </p:sp>
        <p:sp>
          <p:nvSpPr>
            <p:cNvPr id="24" name="Скругленный прямоугольник 23"/>
            <p:cNvSpPr/>
            <p:nvPr/>
          </p:nvSpPr>
          <p:spPr>
            <a:xfrm>
              <a:off x="6267574" y="531294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PostReleaseRequestState</a:t>
              </a:r>
              <a:endParaRPr lang="arn-CL" sz="1600" b="1" dirty="0">
                <a:latin typeface="Calibri" charset="0"/>
                <a:ea typeface="Calibri" charset="0"/>
                <a:cs typeface="Calibri" charset="0"/>
              </a:endParaRPr>
            </a:p>
          </p:txBody>
        </p:sp>
        <p:sp>
          <p:nvSpPr>
            <p:cNvPr id="25" name="Скругленный прямоугольник 24"/>
            <p:cNvSpPr/>
            <p:nvPr/>
          </p:nvSpPr>
          <p:spPr>
            <a:xfrm>
              <a:off x="6116154" y="567298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ReleaseRequestState</a:t>
              </a:r>
            </a:p>
          </p:txBody>
        </p:sp>
        <p:sp>
          <p:nvSpPr>
            <p:cNvPr id="26" name="Скругленный прямоугольник 25"/>
            <p:cNvSpPr/>
            <p:nvPr/>
          </p:nvSpPr>
          <p:spPr>
            <a:xfrm>
              <a:off x="595001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PostRequestHandlerExecute</a:t>
              </a:r>
            </a:p>
          </p:txBody>
        </p:sp>
        <p:sp>
          <p:nvSpPr>
            <p:cNvPr id="27" name="Скругленный прямоугольник 26"/>
            <p:cNvSpPr/>
            <p:nvPr/>
          </p:nvSpPr>
          <p:spPr>
            <a:xfrm>
              <a:off x="1236499" y="3800742"/>
              <a:ext cx="2840821" cy="1080120"/>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i="1" dirty="0" err="1">
                  <a:latin typeface="Calibri" charset="0"/>
                  <a:ea typeface="Calibri" charset="0"/>
                  <a:cs typeface="Calibri" charset="0"/>
                </a:rPr>
                <a:t>MapRequestHandler</a:t>
              </a:r>
              <a:r>
                <a:rPr lang="en-US" sz="1600" b="1" i="1" dirty="0">
                  <a:latin typeface="Calibri" charset="0"/>
                  <a:ea typeface="Calibri" charset="0"/>
                  <a:cs typeface="Calibri" charset="0"/>
                </a:rPr>
                <a:t> </a:t>
              </a:r>
              <a:endParaRPr lang="ru-RU" sz="1600" b="1" dirty="0" smtClean="0">
                <a:latin typeface="Calibri" charset="0"/>
                <a:ea typeface="Calibri" charset="0"/>
                <a:cs typeface="Calibri" charset="0"/>
              </a:endParaRPr>
            </a:p>
            <a:p>
              <a:pPr algn="ctr"/>
              <a:r>
                <a:rPr lang="ru-RU" sz="1600" b="1" dirty="0" smtClean="0">
                  <a:latin typeface="Calibri" charset="0"/>
                  <a:ea typeface="Calibri" charset="0"/>
                  <a:cs typeface="Calibri" charset="0"/>
                </a:rPr>
                <a:t>Выбор класса, реализующего </a:t>
              </a:r>
              <a:r>
                <a:rPr lang="ru-RU" sz="1600" b="1" dirty="0">
                  <a:latin typeface="Calibri" charset="0"/>
                  <a:ea typeface="Calibri" charset="0"/>
                  <a:cs typeface="Calibri" charset="0"/>
                </a:rPr>
                <a:t>объект </a:t>
              </a:r>
              <a:r>
                <a:rPr lang="ru-RU" sz="1600" b="1" dirty="0" err="1">
                  <a:latin typeface="Calibri" charset="0"/>
                  <a:ea typeface="Calibri" charset="0"/>
                  <a:cs typeface="Calibri" charset="0"/>
                </a:rPr>
                <a:t>IHttpHandler</a:t>
              </a:r>
              <a:r>
                <a:rPr lang="ru-RU" sz="1600" b="1" dirty="0">
                  <a:latin typeface="Calibri" charset="0"/>
                  <a:ea typeface="Calibri" charset="0"/>
                  <a:cs typeface="Calibri" charset="0"/>
                </a:rPr>
                <a:t> для обработки </a:t>
              </a:r>
              <a:r>
                <a:rPr lang="ru-RU" sz="1600" b="1" dirty="0" smtClean="0">
                  <a:latin typeface="Calibri" charset="0"/>
                  <a:ea typeface="Calibri" charset="0"/>
                  <a:cs typeface="Calibri" charset="0"/>
                </a:rPr>
                <a:t>запроса</a:t>
              </a:r>
              <a:endParaRPr lang="arn-CL" sz="1600" b="1" dirty="0">
                <a:latin typeface="Calibri" charset="0"/>
                <a:ea typeface="Calibri" charset="0"/>
                <a:cs typeface="Calibri" charset="0"/>
              </a:endParaRPr>
            </a:p>
          </p:txBody>
        </p:sp>
        <p:sp>
          <p:nvSpPr>
            <p:cNvPr id="28" name="Скругленный прямоугольник 27"/>
            <p:cNvSpPr/>
            <p:nvPr/>
          </p:nvSpPr>
          <p:spPr>
            <a:xfrm>
              <a:off x="6411590" y="4412589"/>
              <a:ext cx="2648289" cy="793253"/>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ru-RU" sz="1600" b="1" dirty="0">
                  <a:latin typeface="Calibri" charset="0"/>
                  <a:ea typeface="Calibri" charset="0"/>
                  <a:cs typeface="Calibri" charset="0"/>
                </a:rPr>
                <a:t>Фильтрация ответов, если определено свойство Filter</a:t>
              </a:r>
              <a:endParaRPr lang="arn-CL" sz="1600" b="1" dirty="0">
                <a:latin typeface="Calibri" charset="0"/>
                <a:ea typeface="Calibri" charset="0"/>
                <a:cs typeface="Calibri" charset="0"/>
              </a:endParaRPr>
            </a:p>
          </p:txBody>
        </p:sp>
        <p:sp>
          <p:nvSpPr>
            <p:cNvPr id="29" name="Скругленный прямоугольник 28"/>
            <p:cNvSpPr/>
            <p:nvPr/>
          </p:nvSpPr>
          <p:spPr>
            <a:xfrm>
              <a:off x="6743328" y="285107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PostLogRequest</a:t>
              </a:r>
              <a:endParaRPr lang="arn-CL" sz="1600" b="1" dirty="0">
                <a:latin typeface="Calibri" charset="0"/>
                <a:ea typeface="Calibri" charset="0"/>
                <a:cs typeface="Calibri" charset="0"/>
              </a:endParaRPr>
            </a:p>
          </p:txBody>
        </p:sp>
      </p:grpSp>
    </p:spTree>
    <p:extLst>
      <p:ext uri="{BB962C8B-B14F-4D97-AF65-F5344CB8AC3E}">
        <p14:creationId xmlns:p14="http://schemas.microsoft.com/office/powerpoint/2010/main" val="4273551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Обработка запроса средой исполнения </a:t>
            </a:r>
            <a:r>
              <a:rPr lang="en-US" dirty="0"/>
              <a:t>ASP.NET</a:t>
            </a:r>
          </a:p>
        </p:txBody>
      </p:sp>
      <p:pic>
        <p:nvPicPr>
          <p:cNvPr id="3" name="Picture 2"/>
          <p:cNvPicPr>
            <a:picLocks noChangeAspect="1"/>
          </p:cNvPicPr>
          <p:nvPr/>
        </p:nvPicPr>
        <p:blipFill>
          <a:blip r:embed="rId2"/>
          <a:stretch>
            <a:fillRect/>
          </a:stretch>
        </p:blipFill>
        <p:spPr>
          <a:xfrm>
            <a:off x="2281319" y="685800"/>
            <a:ext cx="4581362" cy="5687877"/>
          </a:xfrm>
          <a:prstGeom prst="rect">
            <a:avLst/>
          </a:prstGeom>
        </p:spPr>
      </p:pic>
    </p:spTree>
    <p:extLst>
      <p:ext uri="{BB962C8B-B14F-4D97-AF65-F5344CB8AC3E}">
        <p14:creationId xmlns:p14="http://schemas.microsoft.com/office/powerpoint/2010/main" val="1396768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Обработка запроса средой исполнения </a:t>
            </a:r>
            <a:r>
              <a:rPr lang="en-US" dirty="0" smtClean="0"/>
              <a:t>ASP.NET</a:t>
            </a:r>
            <a:endParaRPr lang="en-US" dirty="0"/>
          </a:p>
        </p:txBody>
      </p:sp>
      <p:pic>
        <p:nvPicPr>
          <p:cNvPr id="3" name="Picture 2"/>
          <p:cNvPicPr>
            <a:picLocks noChangeAspect="1"/>
          </p:cNvPicPr>
          <p:nvPr/>
        </p:nvPicPr>
        <p:blipFill>
          <a:blip r:embed="rId3"/>
          <a:stretch>
            <a:fillRect/>
          </a:stretch>
        </p:blipFill>
        <p:spPr>
          <a:xfrm>
            <a:off x="206748" y="974203"/>
            <a:ext cx="8769480" cy="5439298"/>
          </a:xfrm>
          <a:prstGeom prst="rect">
            <a:avLst/>
          </a:prstGeom>
        </p:spPr>
      </p:pic>
    </p:spTree>
    <p:extLst>
      <p:ext uri="{BB962C8B-B14F-4D97-AF65-F5344CB8AC3E}">
        <p14:creationId xmlns:p14="http://schemas.microsoft.com/office/powerpoint/2010/main" val="12117213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Обработка запроса средой исполнения </a:t>
            </a:r>
            <a:r>
              <a:rPr lang="en-US" dirty="0"/>
              <a:t>ASP.NET</a:t>
            </a:r>
          </a:p>
        </p:txBody>
      </p:sp>
      <p:pic>
        <p:nvPicPr>
          <p:cNvPr id="3" name="Picture 2"/>
          <p:cNvPicPr>
            <a:picLocks noChangeAspect="1"/>
          </p:cNvPicPr>
          <p:nvPr/>
        </p:nvPicPr>
        <p:blipFill>
          <a:blip r:embed="rId2"/>
          <a:stretch>
            <a:fillRect/>
          </a:stretch>
        </p:blipFill>
        <p:spPr>
          <a:xfrm>
            <a:off x="1117245" y="762000"/>
            <a:ext cx="6909510" cy="5496616"/>
          </a:xfrm>
          <a:prstGeom prst="rect">
            <a:avLst/>
          </a:prstGeom>
        </p:spPr>
      </p:pic>
    </p:spTree>
    <p:extLst>
      <p:ext uri="{BB962C8B-B14F-4D97-AF65-F5344CB8AC3E}">
        <p14:creationId xmlns:p14="http://schemas.microsoft.com/office/powerpoint/2010/main" val="4705911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ASP.NET</a:t>
            </a:r>
            <a:r>
              <a:rPr lang="ru-RU" dirty="0" smtClean="0"/>
              <a:t> </a:t>
            </a:r>
            <a:endParaRPr lang="en-US" dirty="0"/>
          </a:p>
        </p:txBody>
      </p:sp>
      <p:sp>
        <p:nvSpPr>
          <p:cNvPr id="3" name="Скругленный прямоугольник 2"/>
          <p:cNvSpPr/>
          <p:nvPr/>
        </p:nvSpPr>
        <p:spPr>
          <a:xfrm>
            <a:off x="152400" y="2316775"/>
            <a:ext cx="8839200" cy="22552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Интеграция</a:t>
            </a:r>
            <a:r>
              <a:rPr lang="de-DE" dirty="0">
                <a:latin typeface="Calibri" charset="0"/>
                <a:ea typeface="Calibri" charset="0"/>
                <a:cs typeface="Calibri" charset="0"/>
              </a:rPr>
              <a:t> </a:t>
            </a:r>
            <a:r>
              <a:rPr lang="de-DE" dirty="0" err="1">
                <a:latin typeface="Calibri" charset="0"/>
                <a:ea typeface="Calibri" charset="0"/>
                <a:cs typeface="Calibri" charset="0"/>
              </a:rPr>
              <a:t>с</a:t>
            </a:r>
            <a:r>
              <a:rPr lang="de-DE" dirty="0">
                <a:latin typeface="Calibri" charset="0"/>
                <a:ea typeface="Calibri" charset="0"/>
                <a:cs typeface="Calibri" charset="0"/>
              </a:rPr>
              <a:t> .NET Framework.</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Код</a:t>
            </a:r>
            <a:r>
              <a:rPr lang="de-DE" dirty="0">
                <a:latin typeface="Calibri" charset="0"/>
                <a:ea typeface="Calibri" charset="0"/>
                <a:cs typeface="Calibri" charset="0"/>
              </a:rPr>
              <a:t> ASP.NET </a:t>
            </a:r>
            <a:r>
              <a:rPr lang="de-DE" dirty="0" err="1">
                <a:latin typeface="Calibri" charset="0"/>
                <a:ea typeface="Calibri" charset="0"/>
                <a:cs typeface="Calibri" charset="0"/>
              </a:rPr>
              <a:t>компилируется</a:t>
            </a:r>
            <a:r>
              <a:rPr lang="de-DE" dirty="0">
                <a:latin typeface="Calibri" charset="0"/>
                <a:ea typeface="Calibri" charset="0"/>
                <a:cs typeface="Calibri" charset="0"/>
              </a:rPr>
              <a:t> </a:t>
            </a:r>
            <a:r>
              <a:rPr lang="de-DE" dirty="0" err="1">
                <a:latin typeface="Calibri" charset="0"/>
                <a:ea typeface="Calibri" charset="0"/>
                <a:cs typeface="Calibri" charset="0"/>
              </a:rPr>
              <a:t>а</a:t>
            </a:r>
            <a:r>
              <a:rPr lang="de-DE" dirty="0">
                <a:latin typeface="Calibri" charset="0"/>
                <a:ea typeface="Calibri" charset="0"/>
                <a:cs typeface="Calibri" charset="0"/>
              </a:rPr>
              <a:t> </a:t>
            </a:r>
            <a:r>
              <a:rPr lang="de-DE" dirty="0" err="1">
                <a:latin typeface="Calibri" charset="0"/>
                <a:ea typeface="Calibri" charset="0"/>
                <a:cs typeface="Calibri" charset="0"/>
              </a:rPr>
              <a:t>не</a:t>
            </a:r>
            <a:r>
              <a:rPr lang="de-DE" dirty="0">
                <a:latin typeface="Calibri" charset="0"/>
                <a:ea typeface="Calibri" charset="0"/>
                <a:cs typeface="Calibri" charset="0"/>
              </a:rPr>
              <a:t> </a:t>
            </a:r>
            <a:r>
              <a:rPr lang="de-DE" dirty="0" err="1">
                <a:latin typeface="Calibri" charset="0"/>
                <a:ea typeface="Calibri" charset="0"/>
                <a:cs typeface="Calibri" charset="0"/>
              </a:rPr>
              <a:t>интерпретируется</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поддерживает</a:t>
            </a:r>
            <a:r>
              <a:rPr lang="de-DE" dirty="0">
                <a:latin typeface="Calibri" charset="0"/>
                <a:ea typeface="Calibri" charset="0"/>
                <a:cs typeface="Calibri" charset="0"/>
              </a:rPr>
              <a:t> </a:t>
            </a:r>
            <a:r>
              <a:rPr lang="de-DE" dirty="0" err="1">
                <a:latin typeface="Calibri" charset="0"/>
                <a:ea typeface="Calibri" charset="0"/>
                <a:cs typeface="Calibri" charset="0"/>
              </a:rPr>
              <a:t>несколько</a:t>
            </a:r>
            <a:r>
              <a:rPr lang="de-DE" dirty="0">
                <a:latin typeface="Calibri" charset="0"/>
                <a:ea typeface="Calibri" charset="0"/>
                <a:cs typeface="Calibri" charset="0"/>
              </a:rPr>
              <a:t> </a:t>
            </a:r>
            <a:r>
              <a:rPr lang="de-DE" dirty="0" err="1">
                <a:latin typeface="Calibri" charset="0"/>
                <a:ea typeface="Calibri" charset="0"/>
                <a:cs typeface="Calibri" charset="0"/>
              </a:rPr>
              <a:t>языков</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обслуживается</a:t>
            </a:r>
            <a:r>
              <a:rPr lang="de-DE" dirty="0">
                <a:latin typeface="Calibri" charset="0"/>
                <a:ea typeface="Calibri" charset="0"/>
                <a:cs typeface="Calibri" charset="0"/>
              </a:rPr>
              <a:t> CLR.</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объектно-ориентированная</a:t>
            </a:r>
            <a:r>
              <a:rPr lang="de-DE" dirty="0">
                <a:latin typeface="Calibri" charset="0"/>
                <a:ea typeface="Calibri" charset="0"/>
                <a:cs typeface="Calibri" charset="0"/>
              </a:rPr>
              <a:t> </a:t>
            </a:r>
            <a:r>
              <a:rPr lang="de-DE" dirty="0" err="1">
                <a:latin typeface="Calibri" charset="0"/>
                <a:ea typeface="Calibri" charset="0"/>
                <a:cs typeface="Calibri" charset="0"/>
              </a:rPr>
              <a:t>технология</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Поддержка</a:t>
            </a:r>
            <a:r>
              <a:rPr lang="de-DE" dirty="0">
                <a:latin typeface="Calibri" charset="0"/>
                <a:ea typeface="Calibri" charset="0"/>
                <a:cs typeface="Calibri" charset="0"/>
              </a:rPr>
              <a:t> </a:t>
            </a:r>
            <a:r>
              <a:rPr lang="de-DE" dirty="0" err="1">
                <a:latin typeface="Calibri" charset="0"/>
                <a:ea typeface="Calibri" charset="0"/>
                <a:cs typeface="Calibri" charset="0"/>
              </a:rPr>
              <a:t>множества</a:t>
            </a:r>
            <a:r>
              <a:rPr lang="de-DE" dirty="0">
                <a:latin typeface="Calibri" charset="0"/>
                <a:ea typeface="Calibri" charset="0"/>
                <a:cs typeface="Calibri" charset="0"/>
              </a:rPr>
              <a:t> </a:t>
            </a:r>
            <a:r>
              <a:rPr lang="de-DE" dirty="0" err="1">
                <a:latin typeface="Calibri" charset="0"/>
                <a:ea typeface="Calibri" charset="0"/>
                <a:cs typeface="Calibri" charset="0"/>
              </a:rPr>
              <a:t>устройств</a:t>
            </a:r>
            <a:r>
              <a:rPr lang="de-DE" dirty="0">
                <a:latin typeface="Calibri" charset="0"/>
                <a:ea typeface="Calibri" charset="0"/>
                <a:cs typeface="Calibri" charset="0"/>
              </a:rPr>
              <a:t> </a:t>
            </a:r>
            <a:r>
              <a:rPr lang="de-DE" dirty="0" err="1">
                <a:latin typeface="Calibri" charset="0"/>
                <a:ea typeface="Calibri" charset="0"/>
                <a:cs typeface="Calibri" charset="0"/>
              </a:rPr>
              <a:t>и</a:t>
            </a:r>
            <a:r>
              <a:rPr lang="de-DE" dirty="0">
                <a:latin typeface="Calibri" charset="0"/>
                <a:ea typeface="Calibri" charset="0"/>
                <a:cs typeface="Calibri" charset="0"/>
              </a:rPr>
              <a:t> </a:t>
            </a:r>
            <a:r>
              <a:rPr lang="de-DE" dirty="0" err="1">
                <a:latin typeface="Calibri" charset="0"/>
                <a:ea typeface="Calibri" charset="0"/>
                <a:cs typeface="Calibri" charset="0"/>
              </a:rPr>
              <a:t>браузеров</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Простота</a:t>
            </a:r>
            <a:r>
              <a:rPr lang="de-DE" dirty="0">
                <a:latin typeface="Calibri" charset="0"/>
                <a:ea typeface="Calibri" charset="0"/>
                <a:cs typeface="Calibri" charset="0"/>
              </a:rPr>
              <a:t> </a:t>
            </a:r>
            <a:r>
              <a:rPr lang="de-DE" dirty="0" err="1">
                <a:latin typeface="Calibri" charset="0"/>
                <a:ea typeface="Calibri" charset="0"/>
                <a:cs typeface="Calibri" charset="0"/>
              </a:rPr>
              <a:t>развертывания</a:t>
            </a:r>
            <a:r>
              <a:rPr lang="de-DE" dirty="0">
                <a:latin typeface="Calibri" charset="0"/>
                <a:ea typeface="Calibri" charset="0"/>
                <a:cs typeface="Calibri" charset="0"/>
              </a:rPr>
              <a:t> </a:t>
            </a:r>
            <a:r>
              <a:rPr lang="de-DE" dirty="0" err="1">
                <a:latin typeface="Calibri" charset="0"/>
                <a:ea typeface="Calibri" charset="0"/>
                <a:cs typeface="Calibri" charset="0"/>
              </a:rPr>
              <a:t>и</a:t>
            </a:r>
            <a:r>
              <a:rPr lang="de-DE" dirty="0">
                <a:latin typeface="Calibri" charset="0"/>
                <a:ea typeface="Calibri" charset="0"/>
                <a:cs typeface="Calibri" charset="0"/>
              </a:rPr>
              <a:t> </a:t>
            </a:r>
            <a:r>
              <a:rPr lang="de-DE" dirty="0" err="1">
                <a:latin typeface="Calibri" charset="0"/>
                <a:ea typeface="Calibri" charset="0"/>
                <a:cs typeface="Calibri" charset="0"/>
              </a:rPr>
              <a:t>конфигурирования</a:t>
            </a:r>
            <a:r>
              <a:rPr lang="de-DE" dirty="0">
                <a:latin typeface="Calibri" charset="0"/>
                <a:ea typeface="Calibri" charset="0"/>
                <a:cs typeface="Calibri" charset="0"/>
              </a:rPr>
              <a:t>.</a:t>
            </a:r>
          </a:p>
        </p:txBody>
      </p:sp>
      <p:sp>
        <p:nvSpPr>
          <p:cNvPr id="48" name="Скругленный прямоугольник 47"/>
          <p:cNvSpPr/>
          <p:nvPr/>
        </p:nvSpPr>
        <p:spPr>
          <a:xfrm>
            <a:off x="152400" y="838200"/>
            <a:ext cx="8839200" cy="1219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solidFill>
                  <a:schemeClr val="bg1"/>
                </a:solidFill>
                <a:latin typeface="Calibri" charset="0"/>
                <a:ea typeface="Calibri" charset="0"/>
                <a:cs typeface="Calibri" charset="0"/>
              </a:rPr>
              <a:t>ASP.NET – </a:t>
            </a:r>
            <a:r>
              <a:rPr lang="ru-RU" dirty="0" smtClean="0">
                <a:solidFill>
                  <a:schemeClr val="bg1"/>
                </a:solidFill>
                <a:latin typeface="Calibri" charset="0"/>
                <a:ea typeface="Calibri" charset="0"/>
                <a:cs typeface="Calibri" charset="0"/>
              </a:rPr>
              <a:t>технология </a:t>
            </a:r>
            <a:r>
              <a:rPr lang="ru-RU" dirty="0">
                <a:solidFill>
                  <a:schemeClr val="bg1"/>
                </a:solidFill>
                <a:latin typeface="Calibri" charset="0"/>
                <a:ea typeface="Calibri" charset="0"/>
                <a:cs typeface="Calibri" charset="0"/>
              </a:rPr>
              <a:t>создания веб-приложений и веб-сервисов от компании Майкрософт. Она является составной частью </a:t>
            </a:r>
            <a:r>
              <a:rPr lang="ru-RU" dirty="0" smtClean="0">
                <a:solidFill>
                  <a:schemeClr val="bg1"/>
                </a:solidFill>
                <a:latin typeface="Calibri" charset="0"/>
                <a:ea typeface="Calibri" charset="0"/>
                <a:cs typeface="Calibri" charset="0"/>
              </a:rPr>
              <a:t>платформы</a:t>
            </a:r>
            <a:r>
              <a:rPr lang="en-US" dirty="0" smtClean="0">
                <a:solidFill>
                  <a:schemeClr val="bg1"/>
                </a:solidFill>
                <a:latin typeface="Calibri" charset="0"/>
                <a:ea typeface="Calibri" charset="0"/>
                <a:cs typeface="Calibri" charset="0"/>
              </a:rPr>
              <a:t> </a:t>
            </a:r>
            <a:r>
              <a:rPr lang="ru-RU" dirty="0" err="1" smtClean="0">
                <a:solidFill>
                  <a:schemeClr val="bg1"/>
                </a:solidFill>
                <a:latin typeface="Calibri" charset="0"/>
                <a:ea typeface="Calibri" charset="0"/>
                <a:cs typeface="Calibri" charset="0"/>
              </a:rPr>
              <a:t>Microsoft</a:t>
            </a:r>
            <a:r>
              <a:rPr lang="ru-RU" dirty="0" smtClean="0">
                <a:solidFill>
                  <a:schemeClr val="bg1"/>
                </a:solidFill>
                <a:latin typeface="Calibri" charset="0"/>
                <a:ea typeface="Calibri" charset="0"/>
                <a:cs typeface="Calibri" charset="0"/>
              </a:rPr>
              <a:t> </a:t>
            </a:r>
            <a:r>
              <a:rPr lang="ru-RU" dirty="0">
                <a:solidFill>
                  <a:schemeClr val="bg1"/>
                </a:solidFill>
                <a:latin typeface="Calibri" charset="0"/>
                <a:ea typeface="Calibri" charset="0"/>
                <a:cs typeface="Calibri" charset="0"/>
              </a:rPr>
              <a:t>.NET и развитием более старой технологии </a:t>
            </a:r>
            <a:r>
              <a:rPr lang="ru-RU" dirty="0" err="1">
                <a:solidFill>
                  <a:schemeClr val="bg1"/>
                </a:solidFill>
                <a:latin typeface="Calibri" charset="0"/>
                <a:ea typeface="Calibri" charset="0"/>
                <a:cs typeface="Calibri" charset="0"/>
              </a:rPr>
              <a:t>Microsoft</a:t>
            </a:r>
            <a:r>
              <a:rPr lang="ru-RU"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ASP</a:t>
            </a:r>
            <a:endParaRPr lang="ru-RU"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137638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81" y="685800"/>
            <a:ext cx="7638037" cy="5672694"/>
          </a:xfrm>
          <a:prstGeom prst="rect">
            <a:avLst/>
          </a:prstGeom>
        </p:spPr>
      </p:pic>
    </p:spTree>
    <p:extLst>
      <p:ext uri="{BB962C8B-B14F-4D97-AF65-F5344CB8AC3E}">
        <p14:creationId xmlns:p14="http://schemas.microsoft.com/office/powerpoint/2010/main" val="15645865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546660"/>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3813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34" y="914400"/>
            <a:ext cx="8833531" cy="5105400"/>
          </a:xfrm>
          <a:prstGeom prst="rect">
            <a:avLst/>
          </a:prstGeom>
        </p:spPr>
      </p:pic>
      <p:sp>
        <p:nvSpPr>
          <p:cNvPr id="7" name="Прямоугольник 6"/>
          <p:cNvSpPr/>
          <p:nvPr/>
        </p:nvSpPr>
        <p:spPr>
          <a:xfrm>
            <a:off x="121367" y="5897143"/>
            <a:ext cx="2826479" cy="369332"/>
          </a:xfrm>
          <a:prstGeom prst="rect">
            <a:avLst/>
          </a:prstGeom>
        </p:spPr>
        <p:txBody>
          <a:bodyPr wrap="none">
            <a:spAutoFit/>
          </a:bodyPr>
          <a:lstStyle/>
          <a:p>
            <a:r>
              <a:rPr lang="en-US" u="sng" dirty="0">
                <a:latin typeface="Helvetica" panose="020B0604020202020204" pitchFamily="34" charset="0"/>
                <a:hlinkClick r:id="rId4"/>
              </a:rPr>
              <a:t>http://gs.statcounter.com/</a:t>
            </a:r>
            <a:r>
              <a:rPr lang="ru-RU" u="sng" dirty="0">
                <a:latin typeface="Helvetica" panose="020B0604020202020204" pitchFamily="34" charset="0"/>
              </a:rPr>
              <a:t> </a:t>
            </a:r>
            <a:endParaRPr lang="en-US" dirty="0"/>
          </a:p>
        </p:txBody>
      </p:sp>
    </p:spTree>
    <p:extLst>
      <p:ext uri="{BB962C8B-B14F-4D97-AF65-F5344CB8AC3E}">
        <p14:creationId xmlns:p14="http://schemas.microsoft.com/office/powerpoint/2010/main" val="231147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Компоненты сервиса</a:t>
            </a:r>
            <a:endParaRPr lang="en-US" dirty="0"/>
          </a:p>
        </p:txBody>
      </p:sp>
      <p:sp>
        <p:nvSpPr>
          <p:cNvPr id="5" name="Скругленный прямоугольник 4"/>
          <p:cNvSpPr/>
          <p:nvPr/>
        </p:nvSpPr>
        <p:spPr>
          <a:xfrm>
            <a:off x="228600" y="838200"/>
            <a:ext cx="86868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Функционирование сервиса обеспечивается четырьмя составляющими:</a:t>
            </a:r>
          </a:p>
          <a:p>
            <a:pPr algn="just"/>
            <a:endParaRPr lang="ru-RU" dirty="0">
              <a:latin typeface="Calibri" panose="020F0502020204030204" pitchFamily="34" charset="0"/>
            </a:endParaRPr>
          </a:p>
          <a:p>
            <a:pPr marL="285750" indent="-285750" algn="just">
              <a:buFont typeface="Arial" panose="020B0604020202020204" pitchFamily="34" charset="0"/>
              <a:buChar char="•"/>
            </a:pPr>
            <a:r>
              <a:rPr lang="ru-RU" dirty="0" smtClean="0">
                <a:latin typeface="Calibri" panose="020F0502020204030204" pitchFamily="34" charset="0"/>
              </a:rPr>
              <a:t>URL/UR</a:t>
            </a:r>
            <a:r>
              <a:rPr lang="en-US" dirty="0" smtClean="0">
                <a:latin typeface="Calibri" panose="020F0502020204030204" pitchFamily="34" charset="0"/>
              </a:rPr>
              <a:t>N/URI</a:t>
            </a:r>
            <a:r>
              <a:rPr lang="ru-RU" dirty="0" smtClean="0">
                <a:latin typeface="Calibri" panose="020F0502020204030204" pitchFamily="34" charset="0"/>
              </a:rPr>
              <a:t> </a:t>
            </a:r>
            <a:r>
              <a:rPr lang="ru-RU" dirty="0">
                <a:latin typeface="Calibri" panose="020F0502020204030204" pitchFamily="34" charset="0"/>
              </a:rPr>
              <a:t>— унифицированный способ адресации и идентификации сетевых ресурсов;</a:t>
            </a:r>
          </a:p>
          <a:p>
            <a:pPr marL="285750" indent="-285750" algn="just">
              <a:buFont typeface="Arial" panose="020B0604020202020204" pitchFamily="34" charset="0"/>
              <a:buChar char="•"/>
            </a:pPr>
            <a:r>
              <a:rPr lang="ru-RU" dirty="0">
                <a:latin typeface="Calibri" panose="020F0502020204030204" pitchFamily="34" charset="0"/>
              </a:rPr>
              <a:t>HTML — язык гипертекстовой разметки веб-документов;</a:t>
            </a:r>
          </a:p>
          <a:p>
            <a:pPr marL="285750" indent="-285750" algn="just">
              <a:buFont typeface="Arial" panose="020B0604020202020204" pitchFamily="34" charset="0"/>
              <a:buChar char="•"/>
            </a:pPr>
            <a:r>
              <a:rPr lang="ru-RU" dirty="0">
                <a:latin typeface="Calibri" panose="020F0502020204030204" pitchFamily="34" charset="0"/>
              </a:rPr>
              <a:t>HTTP — протокол передачи гипертекста;</a:t>
            </a:r>
          </a:p>
          <a:p>
            <a:pPr marL="285750" indent="-285750" algn="just">
              <a:buFont typeface="Arial" panose="020B0604020202020204" pitchFamily="34" charset="0"/>
              <a:buChar char="•"/>
            </a:pPr>
            <a:r>
              <a:rPr lang="ru-RU" dirty="0">
                <a:latin typeface="Calibri" panose="020F0502020204030204" pitchFamily="34" charset="0"/>
              </a:rPr>
              <a:t>CGI — общий </a:t>
            </a:r>
            <a:r>
              <a:rPr lang="ru-RU" dirty="0" err="1">
                <a:latin typeface="Calibri" panose="020F0502020204030204" pitchFamily="34" charset="0"/>
              </a:rPr>
              <a:t>шлюзовый</a:t>
            </a:r>
            <a:r>
              <a:rPr lang="ru-RU" dirty="0">
                <a:latin typeface="Calibri" panose="020F0502020204030204" pitchFamily="34" charset="0"/>
              </a:rPr>
              <a:t> интерфейс, представляющий доступ к серверным приложениям.</a:t>
            </a:r>
          </a:p>
        </p:txBody>
      </p:sp>
    </p:spTree>
    <p:extLst>
      <p:ext uri="{BB962C8B-B14F-4D97-AF65-F5344CB8AC3E}">
        <p14:creationId xmlns:p14="http://schemas.microsoft.com/office/powerpoint/2010/main" val="273747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1981" y="3681639"/>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URI</a:t>
            </a:r>
            <a:r>
              <a:rPr lang="en-US" dirty="0">
                <a:latin typeface="Calibri" panose="020F0502020204030204" pitchFamily="34" charset="0"/>
              </a:rPr>
              <a:t> — Uniform Resource Identifier (</a:t>
            </a:r>
            <a:r>
              <a:rPr lang="ru-RU" dirty="0">
                <a:latin typeface="Calibri" panose="020F0502020204030204" pitchFamily="34" charset="0"/>
              </a:rPr>
              <a:t>унифицированный идентификатор ресурса)</a:t>
            </a:r>
          </a:p>
          <a:p>
            <a:r>
              <a:rPr lang="ru-RU" b="1" dirty="0">
                <a:latin typeface="Calibri" panose="020F0502020204030204" pitchFamily="34" charset="0"/>
              </a:rPr>
              <a:t>URL</a:t>
            </a:r>
            <a:r>
              <a:rPr lang="ru-RU" dirty="0">
                <a:latin typeface="Calibri" panose="020F0502020204030204" pitchFamily="34" charset="0"/>
              </a:rPr>
              <a:t> —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Locator</a:t>
            </a:r>
            <a:r>
              <a:rPr lang="ru-RU" dirty="0">
                <a:latin typeface="Calibri" panose="020F0502020204030204" pitchFamily="34" charset="0"/>
              </a:rPr>
              <a:t> (унифицированный определитель местонахождения ресурса)</a:t>
            </a:r>
            <a:r>
              <a:rPr lang="en-US" dirty="0">
                <a:latin typeface="Calibri" panose="020F0502020204030204" pitchFamily="34" charset="0"/>
              </a:rPr>
              <a:t> (</a:t>
            </a:r>
            <a:r>
              <a:rPr lang="ru-RU" dirty="0">
                <a:latin typeface="Calibri" panose="020F0502020204030204" pitchFamily="34" charset="0"/>
              </a:rPr>
              <a:t>Где? Как?</a:t>
            </a:r>
            <a:r>
              <a:rPr lang="en-US" dirty="0">
                <a:latin typeface="Calibri" panose="020F0502020204030204" pitchFamily="34" charset="0"/>
              </a:rPr>
              <a:t>)</a:t>
            </a:r>
            <a:endParaRPr lang="ru-RU" dirty="0">
              <a:latin typeface="Calibri" panose="020F0502020204030204" pitchFamily="34" charset="0"/>
            </a:endParaRPr>
          </a:p>
          <a:p>
            <a:r>
              <a:rPr lang="en-US" b="1" dirty="0">
                <a:latin typeface="Calibri" panose="020F0502020204030204" pitchFamily="34" charset="0"/>
              </a:rPr>
              <a:t>URN</a:t>
            </a:r>
            <a:r>
              <a:rPr lang="en-US" dirty="0">
                <a:latin typeface="Calibri" panose="020F0502020204030204" pitchFamily="34" charset="0"/>
              </a:rPr>
              <a:t> — </a:t>
            </a:r>
            <a:r>
              <a:rPr lang="en-US" dirty="0" err="1">
                <a:latin typeface="Calibri" panose="020F0502020204030204" pitchFamily="34" charset="0"/>
              </a:rPr>
              <a:t>Unifrorm</a:t>
            </a:r>
            <a:r>
              <a:rPr lang="en-US" dirty="0">
                <a:latin typeface="Calibri" panose="020F0502020204030204" pitchFamily="34" charset="0"/>
              </a:rPr>
              <a:t> Resource Name (</a:t>
            </a:r>
            <a:r>
              <a:rPr lang="ru-RU" dirty="0">
                <a:latin typeface="Calibri" panose="020F0502020204030204" pitchFamily="34" charset="0"/>
              </a:rPr>
              <a:t>унифицированное имя ресурса) </a:t>
            </a:r>
            <a:r>
              <a:rPr lang="en-US" dirty="0">
                <a:latin typeface="Calibri" panose="020F0502020204030204" pitchFamily="34" charset="0"/>
              </a:rPr>
              <a:t>(</a:t>
            </a:r>
            <a:r>
              <a:rPr lang="ru-RU" dirty="0">
                <a:latin typeface="Calibri" panose="020F0502020204030204" pitchFamily="34" charset="0"/>
              </a:rPr>
              <a:t>Кто? Что?</a:t>
            </a:r>
            <a:r>
              <a:rPr lang="en-US" dirty="0">
                <a:latin typeface="Calibri" panose="020F0502020204030204" pitchFamily="34" charset="0"/>
              </a:rPr>
              <a:t>)</a:t>
            </a:r>
            <a:endParaRPr lang="ru-RU" dirty="0">
              <a:latin typeface="Calibri" panose="020F0502020204030204" pitchFamily="34" charset="0"/>
            </a:endParaRPr>
          </a:p>
        </p:txBody>
      </p:sp>
      <p:grpSp>
        <p:nvGrpSpPr>
          <p:cNvPr id="43" name="Группа 42"/>
          <p:cNvGrpSpPr/>
          <p:nvPr/>
        </p:nvGrpSpPr>
        <p:grpSpPr>
          <a:xfrm>
            <a:off x="0" y="1066800"/>
            <a:ext cx="9110283" cy="2065702"/>
            <a:chOff x="-28074" y="2115733"/>
            <a:chExt cx="9110283" cy="2065702"/>
          </a:xfrm>
        </p:grpSpPr>
        <p:sp>
          <p:nvSpPr>
            <p:cNvPr id="6" name="TextBox 5"/>
            <p:cNvSpPr txBox="1"/>
            <p:nvPr/>
          </p:nvSpPr>
          <p:spPr>
            <a:xfrm>
              <a:off x="61791" y="2904944"/>
              <a:ext cx="9020418"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http://www.domain.com:1234/path/to/resourse?a=b&amp;x=y</a:t>
              </a:r>
            </a:p>
          </p:txBody>
        </p:sp>
        <p:grpSp>
          <p:nvGrpSpPr>
            <p:cNvPr id="11" name="Группа 10"/>
            <p:cNvGrpSpPr/>
            <p:nvPr/>
          </p:nvGrpSpPr>
          <p:grpSpPr>
            <a:xfrm>
              <a:off x="212558" y="3414054"/>
              <a:ext cx="657726" cy="381000"/>
              <a:chOff x="256674" y="3581400"/>
              <a:chExt cx="657726" cy="381000"/>
            </a:xfrm>
          </p:grpSpPr>
          <p:cxnSp>
            <p:nvCxnSpPr>
              <p:cNvPr id="8" name="Прямая соединительная линия 7"/>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074" y="3806176"/>
              <a:ext cx="1197764"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protocol</a:t>
              </a:r>
            </a:p>
          </p:txBody>
        </p:sp>
        <p:grpSp>
          <p:nvGrpSpPr>
            <p:cNvPr id="13" name="Группа 12"/>
            <p:cNvGrpSpPr/>
            <p:nvPr/>
          </p:nvGrpSpPr>
          <p:grpSpPr>
            <a:xfrm>
              <a:off x="1371600" y="3425176"/>
              <a:ext cx="2362200" cy="381000"/>
              <a:chOff x="-657726" y="3581400"/>
              <a:chExt cx="2362200" cy="381000"/>
            </a:xfrm>
          </p:grpSpPr>
          <p:cxnSp>
            <p:nvCxnSpPr>
              <p:cNvPr id="14" name="Прямая соединительная линия 13"/>
              <p:cNvCxnSpPr/>
              <p:nvPr/>
            </p:nvCxnSpPr>
            <p:spPr>
              <a:xfrm>
                <a:off x="-657726" y="3581400"/>
                <a:ext cx="2362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Прямая соединительная линия 1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2293318" y="379505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host</a:t>
              </a:r>
            </a:p>
          </p:txBody>
        </p:sp>
        <p:grpSp>
          <p:nvGrpSpPr>
            <p:cNvPr id="23" name="Группа 22"/>
            <p:cNvGrpSpPr/>
            <p:nvPr/>
          </p:nvGrpSpPr>
          <p:grpSpPr>
            <a:xfrm rot="10800000">
              <a:off x="3886901" y="2523944"/>
              <a:ext cx="657726" cy="381000"/>
              <a:chOff x="256674" y="3581400"/>
              <a:chExt cx="657726" cy="381000"/>
            </a:xfrm>
          </p:grpSpPr>
          <p:cxnSp>
            <p:nvCxnSpPr>
              <p:cNvPr id="24" name="Прямая соединительная линия 23"/>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Прямая соединительная линия 2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46092" y="211573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port</a:t>
              </a:r>
            </a:p>
          </p:txBody>
        </p:sp>
        <p:grpSp>
          <p:nvGrpSpPr>
            <p:cNvPr id="27" name="Группа 26"/>
            <p:cNvGrpSpPr/>
            <p:nvPr/>
          </p:nvGrpSpPr>
          <p:grpSpPr>
            <a:xfrm>
              <a:off x="4724400" y="3415698"/>
              <a:ext cx="2667000" cy="381000"/>
              <a:chOff x="-790754" y="3581400"/>
              <a:chExt cx="2667000" cy="381000"/>
            </a:xfrm>
          </p:grpSpPr>
          <p:cxnSp>
            <p:nvCxnSpPr>
              <p:cNvPr id="28" name="Прямая соединительная линия 27"/>
              <p:cNvCxnSpPr/>
              <p:nvPr/>
            </p:nvCxnSpPr>
            <p:spPr>
              <a:xfrm>
                <a:off x="-790754" y="3590878"/>
                <a:ext cx="26670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209279" y="3812103"/>
              <a:ext cx="1830950"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resource path</a:t>
              </a:r>
            </a:p>
          </p:txBody>
        </p:sp>
        <p:grpSp>
          <p:nvGrpSpPr>
            <p:cNvPr id="37" name="Группа 36"/>
            <p:cNvGrpSpPr/>
            <p:nvPr/>
          </p:nvGrpSpPr>
          <p:grpSpPr>
            <a:xfrm rot="10800000">
              <a:off x="7543800" y="2523943"/>
              <a:ext cx="1219200" cy="381000"/>
              <a:chOff x="-22664" y="3581400"/>
              <a:chExt cx="1219200" cy="381000"/>
            </a:xfrm>
          </p:grpSpPr>
          <p:cxnSp>
            <p:nvCxnSpPr>
              <p:cNvPr id="38" name="Прямая соединительная линия 37"/>
              <p:cNvCxnSpPr/>
              <p:nvPr/>
            </p:nvCxnSpPr>
            <p:spPr>
              <a:xfrm rot="10800000" flipH="1">
                <a:off x="-22664" y="3581400"/>
                <a:ext cx="1219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Прямая соединительная линия 3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7785127" y="2115733"/>
              <a:ext cx="817853"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query</a:t>
              </a:r>
            </a:p>
          </p:txBody>
        </p:sp>
      </p:grpSp>
    </p:spTree>
    <p:extLst>
      <p:ext uri="{BB962C8B-B14F-4D97-AF65-F5344CB8AC3E}">
        <p14:creationId xmlns:p14="http://schemas.microsoft.com/office/powerpoint/2010/main" val="8017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effectLst/>
      </a:spPr>
      <a:bodyPr rtlCol="0" anchor="ctr"/>
      <a:lstStyle>
        <a:defPPr algn="just">
          <a:defRPr dirty="0" smtClean="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38100">
          <a:solidFill>
            <a:schemeClr val="accent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Basic Program Constructions</Template>
  <TotalTime>26682</TotalTime>
  <Words>5308</Words>
  <Application>Microsoft Macintosh PowerPoint</Application>
  <PresentationFormat>On-screen Show (4:3)</PresentationFormat>
  <Paragraphs>597</Paragraphs>
  <Slides>61</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 Black</vt:lpstr>
      <vt:lpstr>Calibri</vt:lpstr>
      <vt:lpstr>Cambria Math</vt:lpstr>
      <vt:lpstr>Consolas</vt:lpstr>
      <vt:lpstr>Helvetica</vt:lpstr>
      <vt:lpstr>Helvetica LT Std</vt:lpstr>
      <vt:lpstr>Lucida Grande</vt:lpstr>
      <vt:lpstr>Narkisim</vt:lpstr>
      <vt:lpstr>Segoe Script</vt:lpstr>
      <vt:lpstr>Trebuchet MS</vt:lpstr>
      <vt:lpstr>Wingdings</vt:lpstr>
      <vt:lpstr>Arial</vt:lpstr>
      <vt:lpstr>EPAM_PPT_General_Template_20150223</vt:lpstr>
      <vt:lpstr>PowerPoint Presentation</vt:lpstr>
      <vt:lpstr>Что такое Интернет?</vt:lpstr>
      <vt:lpstr>Что такое WWW?</vt:lpstr>
      <vt:lpstr>Что такое WWW?</vt:lpstr>
      <vt:lpstr>Программное обеспечение сервиса www</vt:lpstr>
      <vt:lpstr>Программное обеспечение сервиса www</vt:lpstr>
      <vt:lpstr>Программное обеспечение сервиса www</vt:lpstr>
      <vt:lpstr>Компоненты сервиса</vt:lpstr>
      <vt:lpstr>Адресация веб-ресурсов. URL, URN, URI</vt:lpstr>
      <vt:lpstr>Адресация веб-ресурсов. URL, URN, URI</vt:lpstr>
      <vt:lpstr>Язык гипертекстовой разметки HTML</vt:lpstr>
      <vt:lpstr>Язык гипертекстовой разметки HTML</vt:lpstr>
      <vt:lpstr>Язык гипертекстовой разметки HTML</vt:lpstr>
      <vt:lpstr>Протокол HTTP</vt:lpstr>
      <vt:lpstr>Протокол HTTP</vt:lpstr>
      <vt:lpstr>Транзакция HTTP</vt:lpstr>
      <vt:lpstr>Структура протокола HTTP</vt:lpstr>
      <vt:lpstr>Стартовая строка HTTP</vt:lpstr>
      <vt:lpstr>Методы протокола HTTP</vt:lpstr>
      <vt:lpstr>Методы протокола HTTP</vt:lpstr>
      <vt:lpstr>Методы GET и POST протокола HTTP</vt:lpstr>
      <vt:lpstr>Коды состояния </vt:lpstr>
      <vt:lpstr>Коды состояния </vt:lpstr>
      <vt:lpstr>Коды состояния </vt:lpstr>
      <vt:lpstr>Коды состояния </vt:lpstr>
      <vt:lpstr>Коды состояния </vt:lpstr>
      <vt:lpstr>Коды состояния </vt:lpstr>
      <vt:lpstr>Коды состояния </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Internet Media Types</vt:lpstr>
      <vt:lpstr>Тело сообщения</vt:lpstr>
      <vt:lpstr>Расширение функций веб-серверов. Common Gateway Interface</vt:lpstr>
      <vt:lpstr>Расширение функций веб-серверов. Common Gateway Interface</vt:lpstr>
      <vt:lpstr>Расширение функций веб-серверов. Модули ISAPI и DSO</vt:lpstr>
      <vt:lpstr>Модули ISAPI</vt:lpstr>
      <vt:lpstr>Модули ISAPI</vt:lpstr>
      <vt:lpstr>ASP.NET and IIS </vt:lpstr>
      <vt:lpstr>ASP.NET and IIS </vt:lpstr>
      <vt:lpstr>ASP.NET and IIS </vt:lpstr>
      <vt:lpstr>ASP.NET and IIS </vt:lpstr>
      <vt:lpstr>ASP.NET and IIS </vt:lpstr>
      <vt:lpstr>ASP.NET and IIS </vt:lpstr>
      <vt:lpstr>ASP.NET and IIS </vt:lpstr>
      <vt:lpstr>Создание среды исполнения ASP.NET</vt:lpstr>
      <vt:lpstr>Создание среды исполнения ASP.NET</vt:lpstr>
      <vt:lpstr>Создание среды исполнения ASP.NET</vt:lpstr>
      <vt:lpstr>Создание среды исполнения ASP.NET</vt:lpstr>
      <vt:lpstr>Создание среды исполнения ASP.NET</vt:lpstr>
      <vt:lpstr>Жизненный цикл обработки запроса</vt:lpstr>
      <vt:lpstr>Обработка запроса средой исполнения ASP.NET</vt:lpstr>
      <vt:lpstr>Обработка запроса средой исполнения ASP.NET</vt:lpstr>
      <vt:lpstr>Обработка запроса средой исполнения ASP.NET</vt:lpstr>
      <vt:lpstr>ASP.NET </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NET.C#.03 Объявление и вызов методов в C#</dc:title>
  <dc:creator>Anzhelika Kravchuk</dc:creator>
  <cp:lastModifiedBy>Анжелика Кравчук</cp:lastModifiedBy>
  <cp:revision>1535</cp:revision>
  <dcterms:created xsi:type="dcterms:W3CDTF">2008-09-08T12:48:20Z</dcterms:created>
  <dcterms:modified xsi:type="dcterms:W3CDTF">2016-06-08T15:44:23Z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